
<file path=[Content_Types].xml><?xml version="1.0" encoding="utf-8"?>
<Types xmlns="http://schemas.openxmlformats.org/package/2006/content-types">
  <Default Extension="jpeg" ContentType="image/jpeg"/>
  <Default Extension="vml" ContentType="application/vnd.openxmlformats-officedocument.vmlDrawing"/>
  <Default Extension="bin" ContentType="application/vnd.openxmlformats-officedocument.oleObject"/>
  <Default Extension="png" ContentType="image/png"/>
  <Default Extension="wmf" ContentType="image/x-wmf"/>
  <Default Extension="mp3" ContentType="audio/mp3"/>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0"/>
  </p:notesMasterIdLst>
  <p:sldIdLst>
    <p:sldId id="256" r:id="rId3"/>
    <p:sldId id="257" r:id="rId4"/>
    <p:sldId id="258" r:id="rId5"/>
    <p:sldId id="306" r:id="rId6"/>
    <p:sldId id="260" r:id="rId7"/>
    <p:sldId id="308" r:id="rId8"/>
    <p:sldId id="309" r:id="rId9"/>
    <p:sldId id="310" r:id="rId10"/>
    <p:sldId id="325" r:id="rId11"/>
    <p:sldId id="328" r:id="rId12"/>
    <p:sldId id="326" r:id="rId13"/>
    <p:sldId id="331" r:id="rId14"/>
    <p:sldId id="329" r:id="rId15"/>
    <p:sldId id="330" r:id="rId16"/>
    <p:sldId id="332" r:id="rId17"/>
    <p:sldId id="374" r:id="rId18"/>
    <p:sldId id="364" r:id="rId19"/>
    <p:sldId id="365" r:id="rId20"/>
    <p:sldId id="417" r:id="rId21"/>
    <p:sldId id="418" r:id="rId22"/>
    <p:sldId id="419" r:id="rId23"/>
    <p:sldId id="420" r:id="rId24"/>
    <p:sldId id="366" r:id="rId25"/>
    <p:sldId id="410" r:id="rId26"/>
    <p:sldId id="367" r:id="rId27"/>
    <p:sldId id="368" r:id="rId28"/>
    <p:sldId id="412" r:id="rId29"/>
    <p:sldId id="369" r:id="rId30"/>
    <p:sldId id="370" r:id="rId31"/>
    <p:sldId id="371" r:id="rId32"/>
    <p:sldId id="372" r:id="rId33"/>
    <p:sldId id="375" r:id="rId34"/>
    <p:sldId id="373" r:id="rId35"/>
    <p:sldId id="301" r:id="rId36"/>
    <p:sldId id="333" r:id="rId37"/>
    <p:sldId id="338" r:id="rId38"/>
    <p:sldId id="339" r:id="rId39"/>
    <p:sldId id="344" r:id="rId40"/>
    <p:sldId id="341" r:id="rId41"/>
    <p:sldId id="340" r:id="rId42"/>
    <p:sldId id="343" r:id="rId43"/>
    <p:sldId id="345" r:id="rId44"/>
    <p:sldId id="342" r:id="rId45"/>
    <p:sldId id="346" r:id="rId46"/>
    <p:sldId id="348" r:id="rId47"/>
    <p:sldId id="349" r:id="rId48"/>
    <p:sldId id="347" r:id="rId49"/>
    <p:sldId id="350" r:id="rId51"/>
    <p:sldId id="352" r:id="rId52"/>
    <p:sldId id="351" r:id="rId53"/>
    <p:sldId id="353" r:id="rId54"/>
    <p:sldId id="360" r:id="rId55"/>
    <p:sldId id="362" r:id="rId56"/>
    <p:sldId id="359" r:id="rId57"/>
    <p:sldId id="361" r:id="rId58"/>
    <p:sldId id="363" r:id="rId59"/>
    <p:sldId id="302" r:id="rId6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6" d="100"/>
          <a:sy n="116" d="100"/>
        </p:scale>
        <p:origin x="33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3" Type="http://schemas.openxmlformats.org/officeDocument/2006/relationships/tableStyles" Target="tableStyles.xml"/><Relationship Id="rId62" Type="http://schemas.openxmlformats.org/officeDocument/2006/relationships/viewProps" Target="viewProps.xml"/><Relationship Id="rId61" Type="http://schemas.openxmlformats.org/officeDocument/2006/relationships/presProps" Target="presProps.xml"/><Relationship Id="rId60" Type="http://schemas.openxmlformats.org/officeDocument/2006/relationships/slide" Target="slides/slide57.xml"/><Relationship Id="rId6" Type="http://schemas.openxmlformats.org/officeDocument/2006/relationships/slide" Target="slides/slide4.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notesMaster" Target="notesMasters/notesMaster1.xml"/><Relationship Id="rId5" Type="http://schemas.openxmlformats.org/officeDocument/2006/relationships/slide" Target="slides/slide3.xml"/><Relationship Id="rId49" Type="http://schemas.openxmlformats.org/officeDocument/2006/relationships/slide" Target="slides/slide47.xml"/><Relationship Id="rId48" Type="http://schemas.openxmlformats.org/officeDocument/2006/relationships/slide" Target="slides/slide46.xml"/><Relationship Id="rId47" Type="http://schemas.openxmlformats.org/officeDocument/2006/relationships/slide" Target="slides/slide45.xml"/><Relationship Id="rId46" Type="http://schemas.openxmlformats.org/officeDocument/2006/relationships/slide" Target="slides/slide44.xml"/><Relationship Id="rId45" Type="http://schemas.openxmlformats.org/officeDocument/2006/relationships/slide" Target="slides/slide43.xml"/><Relationship Id="rId44" Type="http://schemas.openxmlformats.org/officeDocument/2006/relationships/slide" Target="slides/slide42.xml"/><Relationship Id="rId43" Type="http://schemas.openxmlformats.org/officeDocument/2006/relationships/slide" Target="slides/slide41.xml"/><Relationship Id="rId42" Type="http://schemas.openxmlformats.org/officeDocument/2006/relationships/slide" Target="slides/slide40.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31.wmf"/><Relationship Id="rId2" Type="http://schemas.openxmlformats.org/officeDocument/2006/relationships/image" Target="../media/image30.wmf"/><Relationship Id="rId1" Type="http://schemas.openxmlformats.org/officeDocument/2006/relationships/image" Target="../media/image29.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image" Target="../media/image2.png"/><Relationship Id="rId6" Type="http://schemas.openxmlformats.org/officeDocument/2006/relationships/tags" Target="../tags/tag3.xml"/><Relationship Id="rId5" Type="http://schemas.microsoft.com/office/2007/relationships/media" Target="../media/media1.mp3"/><Relationship Id="rId4" Type="http://schemas.openxmlformats.org/officeDocument/2006/relationships/audio" Target="../media/media1.mp3"/><Relationship Id="rId3" Type="http://schemas.openxmlformats.org/officeDocument/2006/relationships/tags" Target="../tags/tag2.xml"/><Relationship Id="rId2" Type="http://schemas.openxmlformats.org/officeDocument/2006/relationships/image" Target="../media/image1.png"/><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image" Target="../media/image16.png"/><Relationship Id="rId1"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image" Target="../media/image18.png"/><Relationship Id="rId1" Type="http://schemas.openxmlformats.org/officeDocument/2006/relationships/image" Target="../media/image17.png"/></Relationships>
</file>

<file path=ppt/slides/_rels/slide13.xml.rels><?xml version="1.0" encoding="UTF-8" standalone="yes"?>
<Relationships xmlns="http://schemas.openxmlformats.org/package/2006/relationships"><Relationship Id="rId4" Type="http://schemas.openxmlformats.org/officeDocument/2006/relationships/slideLayout" Target="../slideLayouts/slideLayout8.xml"/><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image" Target="../media/image23.png"/><Relationship Id="rId1" Type="http://schemas.openxmlformats.org/officeDocument/2006/relationships/image" Target="../media/image22.png"/></Relationships>
</file>

<file path=ppt/slides/_rels/slide15.xml.rels><?xml version="1.0" encoding="UTF-8" standalone="yes"?>
<Relationships xmlns="http://schemas.openxmlformats.org/package/2006/relationships"><Relationship Id="rId4" Type="http://schemas.openxmlformats.org/officeDocument/2006/relationships/slideLayout" Target="../slideLayouts/slideLayout8.xml"/><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image" Target="../media/image2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2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8.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20.xml.rels><?xml version="1.0" encoding="UTF-8" standalone="yes"?>
<Relationships xmlns="http://schemas.openxmlformats.org/package/2006/relationships"><Relationship Id="rId9" Type="http://schemas.openxmlformats.org/officeDocument/2006/relationships/vmlDrawing" Target="../drawings/vmlDrawing1.vml"/><Relationship Id="rId8" Type="http://schemas.openxmlformats.org/officeDocument/2006/relationships/slideLayout" Target="../slideLayouts/slideLayout2.xml"/><Relationship Id="rId7" Type="http://schemas.openxmlformats.org/officeDocument/2006/relationships/image" Target="../media/image31.wmf"/><Relationship Id="rId6" Type="http://schemas.openxmlformats.org/officeDocument/2006/relationships/oleObject" Target="../embeddings/oleObject3.bin"/><Relationship Id="rId5" Type="http://schemas.openxmlformats.org/officeDocument/2006/relationships/image" Target="../media/image28.png"/><Relationship Id="rId4" Type="http://schemas.openxmlformats.org/officeDocument/2006/relationships/image" Target="../media/image30.wmf"/><Relationship Id="rId3" Type="http://schemas.openxmlformats.org/officeDocument/2006/relationships/oleObject" Target="../embeddings/oleObject2.bin"/><Relationship Id="rId2" Type="http://schemas.openxmlformats.org/officeDocument/2006/relationships/image" Target="../media/image29.wmf"/><Relationship Id="rId1" Type="http://schemas.openxmlformats.org/officeDocument/2006/relationships/oleObject" Target="../embeddings/oleObject1.bin"/></Relationships>
</file>

<file path=ppt/slides/_rels/slide21.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35.png"/><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image" Target="../media/image32.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6.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3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5" Type="http://schemas.openxmlformats.org/officeDocument/2006/relationships/slideLayout" Target="../slideLayouts/slideLayout8.xml"/><Relationship Id="rId4" Type="http://schemas.openxmlformats.org/officeDocument/2006/relationships/image" Target="../media/image40.png"/><Relationship Id="rId3" Type="http://schemas.openxmlformats.org/officeDocument/2006/relationships/image" Target="../media/image39.png"/><Relationship Id="rId2" Type="http://schemas.openxmlformats.org/officeDocument/2006/relationships/image" Target="../media/image28.png"/><Relationship Id="rId1" Type="http://schemas.openxmlformats.org/officeDocument/2006/relationships/image" Target="../media/image38.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41.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41.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41.png"/></Relationships>
</file>

<file path=ppt/slides/_rels/slide29.xml.rels><?xml version="1.0" encoding="UTF-8" standalone="yes"?>
<Relationships xmlns="http://schemas.openxmlformats.org/package/2006/relationships"><Relationship Id="rId4" Type="http://schemas.openxmlformats.org/officeDocument/2006/relationships/slideLayout" Target="../slideLayouts/slideLayout8.xml"/><Relationship Id="rId3" Type="http://schemas.openxmlformats.org/officeDocument/2006/relationships/image" Target="../media/image41.png"/><Relationship Id="rId2" Type="http://schemas.openxmlformats.org/officeDocument/2006/relationships/image" Target="../media/image43.png"/><Relationship Id="rId1" Type="http://schemas.openxmlformats.org/officeDocument/2006/relationships/image" Target="../media/image42.png"/></Relationships>
</file>

<file path=ppt/slides/_rels/slide3.xml.rels><?xml version="1.0" encoding="UTF-8" standalone="yes"?>
<Relationships xmlns="http://schemas.openxmlformats.org/package/2006/relationships"><Relationship Id="rId4" Type="http://schemas.openxmlformats.org/officeDocument/2006/relationships/slideLayout" Target="../slideLayouts/slideLayout8.xml"/><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image" Target="../media/image45.png"/><Relationship Id="rId1" Type="http://schemas.openxmlformats.org/officeDocument/2006/relationships/image" Target="../media/image44.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image" Target="../media/image45.png"/><Relationship Id="rId1" Type="http://schemas.openxmlformats.org/officeDocument/2006/relationships/image" Target="../media/image46.png"/></Relationships>
</file>

<file path=ppt/slides/_rels/slide32.xml.rels><?xml version="1.0" encoding="UTF-8" standalone="yes"?>
<Relationships xmlns="http://schemas.openxmlformats.org/package/2006/relationships"><Relationship Id="rId4" Type="http://schemas.openxmlformats.org/officeDocument/2006/relationships/slideLayout" Target="../slideLayouts/slideLayout8.xml"/><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image" Target="../media/image47.pn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image" Target="../media/image51.png"/><Relationship Id="rId1" Type="http://schemas.openxmlformats.org/officeDocument/2006/relationships/image" Target="../media/image5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4" Type="http://schemas.openxmlformats.org/officeDocument/2006/relationships/slideLayout" Target="../slideLayouts/slideLayout8.xml"/><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image" Target="../media/image5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55.pn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56.png"/></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image" Target="../media/image58.png"/><Relationship Id="rId1" Type="http://schemas.openxmlformats.org/officeDocument/2006/relationships/image" Target="../media/image5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image" Target="../media/image60.png"/><Relationship Id="rId1" Type="http://schemas.openxmlformats.org/officeDocument/2006/relationships/image" Target="../media/image5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6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4" Type="http://schemas.openxmlformats.org/officeDocument/2006/relationships/slideLayout" Target="../slideLayouts/slideLayout8.xml"/><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image" Target="../media/image62.png"/></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image" Target="../media/image66.png"/><Relationship Id="rId1" Type="http://schemas.openxmlformats.org/officeDocument/2006/relationships/image" Target="../media/image65.png"/></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image" Target="../media/image68.png"/><Relationship Id="rId1" Type="http://schemas.openxmlformats.org/officeDocument/2006/relationships/image" Target="../media/image67.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9" Type="http://schemas.openxmlformats.org/officeDocument/2006/relationships/slideLayout" Target="../slideLayouts/slideLayout8.xml"/><Relationship Id="rId8" Type="http://schemas.openxmlformats.org/officeDocument/2006/relationships/image" Target="../media/image76.png"/><Relationship Id="rId7" Type="http://schemas.openxmlformats.org/officeDocument/2006/relationships/image" Target="../media/image75.png"/><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 Id="rId3" Type="http://schemas.openxmlformats.org/officeDocument/2006/relationships/image" Target="../media/image71.png"/><Relationship Id="rId2" Type="http://schemas.openxmlformats.org/officeDocument/2006/relationships/image" Target="../media/image70.png"/><Relationship Id="rId10" Type="http://schemas.openxmlformats.org/officeDocument/2006/relationships/notesSlide" Target="../notesSlides/notesSlide2.xml"/><Relationship Id="rId1" Type="http://schemas.openxmlformats.org/officeDocument/2006/relationships/image" Target="../media/image69.png"/></Relationships>
</file>

<file path=ppt/slides/_rels/slide49.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8.xml"/><Relationship Id="rId2" Type="http://schemas.openxmlformats.org/officeDocument/2006/relationships/image" Target="../media/image78.png"/><Relationship Id="rId1" Type="http://schemas.openxmlformats.org/officeDocument/2006/relationships/image" Target="../media/image77.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image" Target="../media/image7.png"/><Relationship Id="rId1" Type="http://schemas.openxmlformats.org/officeDocument/2006/relationships/image" Target="../media/image5.png"/></Relationships>
</file>

<file path=ppt/slides/_rels/slide50.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slideLayout" Target="../slideLayouts/slideLayout8.xml"/><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image" Target="../media/image79.png"/></Relationships>
</file>

<file path=ppt/slides/_rels/slide51.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8.xml"/><Relationship Id="rId2" Type="http://schemas.openxmlformats.org/officeDocument/2006/relationships/image" Target="../media/image83.png"/><Relationship Id="rId1" Type="http://schemas.openxmlformats.org/officeDocument/2006/relationships/image" Target="../media/image82.png"/></Relationships>
</file>

<file path=ppt/slides/_rels/slide52.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8.xml"/><Relationship Id="rId2" Type="http://schemas.openxmlformats.org/officeDocument/2006/relationships/image" Target="../media/image85.png"/><Relationship Id="rId1" Type="http://schemas.openxmlformats.org/officeDocument/2006/relationships/image" Target="../media/image84.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8.xml"/><Relationship Id="rId2" Type="http://schemas.openxmlformats.org/officeDocument/2006/relationships/image" Target="../media/image87.png"/><Relationship Id="rId1" Type="http://schemas.openxmlformats.org/officeDocument/2006/relationships/image" Target="../media/image86.png"/></Relationships>
</file>

<file path=ppt/slides/_rels/slide55.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8.xml"/><Relationship Id="rId2" Type="http://schemas.openxmlformats.org/officeDocument/2006/relationships/image" Target="../media/image89.png"/><Relationship Id="rId1" Type="http://schemas.openxmlformats.org/officeDocument/2006/relationships/image" Target="../media/image88.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90.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image" Target="../media/image9.png"/><Relationship Id="rId1" Type="http://schemas.openxmlformats.org/officeDocument/2006/relationships/image" Target="../media/image8.png"/></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8.xml"/><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image" Target="../media/image14.png"/><Relationship Id="rId1"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A_图片 1"/>
          <p:cNvPicPr>
            <a:picLocks noChangeAspect="1"/>
          </p:cNvPicPr>
          <p:nvPr>
            <p:custDataLst>
              <p:tags r:id="rId1"/>
            </p:custDataLst>
          </p:nvPr>
        </p:nvPicPr>
        <p:blipFill rotWithShape="1">
          <a:blip r:embed="rId2">
            <a:extLst>
              <a:ext uri="{28A0092B-C50C-407E-A947-70E740481C1C}">
                <a14:useLocalDpi xmlns:a14="http://schemas.microsoft.com/office/drawing/2010/main" val="0"/>
              </a:ext>
            </a:extLst>
          </a:blip>
          <a:srcRect t="33982"/>
          <a:stretch>
            <a:fillRect/>
          </a:stretch>
        </p:blipFill>
        <p:spPr>
          <a:xfrm>
            <a:off x="-513715" y="-4711420"/>
            <a:ext cx="12192000" cy="7549600"/>
          </a:xfrm>
          <a:prstGeom prst="rect">
            <a:avLst/>
          </a:prstGeom>
        </p:spPr>
      </p:pic>
      <p:sp>
        <p:nvSpPr>
          <p:cNvPr id="3" name="PA_文本框 2"/>
          <p:cNvSpPr txBox="1"/>
          <p:nvPr>
            <p:custDataLst>
              <p:tags r:id="rId3"/>
            </p:custDataLst>
          </p:nvPr>
        </p:nvSpPr>
        <p:spPr>
          <a:xfrm>
            <a:off x="648604" y="2837717"/>
            <a:ext cx="10895330" cy="1291590"/>
          </a:xfrm>
          <a:prstGeom prst="rect">
            <a:avLst/>
          </a:prstGeom>
          <a:noFill/>
        </p:spPr>
        <p:txBody>
          <a:bodyPr wrap="none" rtlCol="0">
            <a:spAutoFit/>
          </a:bodyPr>
          <a:lstStyle/>
          <a:p>
            <a:pPr algn="ctr"/>
            <a:r>
              <a:rPr lang="zh-CN" altLang="en-US" sz="6000" b="1" dirty="0">
                <a:solidFill>
                  <a:srgbClr val="005188"/>
                </a:solidFill>
                <a:cs typeface="+mn-ea"/>
                <a:sym typeface="+mn-lt"/>
              </a:rPr>
              <a:t>基于深度残差网络的人流量预测</a:t>
            </a:r>
            <a:endParaRPr lang="zh-CN" altLang="en-US" sz="6000" b="1" dirty="0">
              <a:solidFill>
                <a:srgbClr val="005188"/>
              </a:solidFill>
              <a:cs typeface="+mn-ea"/>
              <a:sym typeface="+mn-lt"/>
            </a:endParaRPr>
          </a:p>
          <a:p>
            <a:pPr algn="ctr"/>
            <a:r>
              <a:rPr lang="zh-CN" altLang="en-US" b="1" dirty="0">
                <a:solidFill>
                  <a:srgbClr val="005188"/>
                </a:solidFill>
                <a:cs typeface="+mn-ea"/>
                <a:sym typeface="+mn-lt"/>
              </a:rPr>
              <a:t>Deep Spatio-Temporal Residual Networks for Citywide Crowd Flows Prediction</a:t>
            </a:r>
            <a:endParaRPr lang="zh-CN" altLang="en-US" b="1" dirty="0">
              <a:solidFill>
                <a:srgbClr val="005188"/>
              </a:solidFill>
              <a:cs typeface="+mn-ea"/>
              <a:sym typeface="+mn-lt"/>
            </a:endParaRPr>
          </a:p>
        </p:txBody>
      </p:sp>
      <p:pic>
        <p:nvPicPr>
          <p:cNvPr id="5" name="PA_久石让 - Summer - 2002重制版">
            <a:hlinkClick r:id="" action="ppaction://media"/>
          </p:cNvPr>
          <p:cNvPicPr>
            <a:picLocks noChangeAspect="1"/>
          </p:cNvPicPr>
          <p:nvPr>
            <a:audioFile r:link="rId4"/>
            <p:extLst>
              <p:ext uri="{DAA4B4D4-6D71-4841-9C94-3DE7FCFB9230}">
                <p14:media xmlns:p14="http://schemas.microsoft.com/office/powerpoint/2010/main" r:embed="rId5"/>
              </p:ext>
            </p:extLst>
            <p:custDataLst>
              <p:tags r:id="rId6"/>
            </p:custDataLst>
          </p:nvPr>
        </p:nvPicPr>
        <p:blipFill>
          <a:blip r:embed="rId7"/>
          <a:stretch>
            <a:fillRect/>
          </a:stretch>
        </p:blipFill>
        <p:spPr>
          <a:xfrm>
            <a:off x="4142963" y="7645665"/>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9"/>
    </mc:Choice>
    <mc:Fallback>
      <p:transition/>
    </mc:Fallback>
  </mc:AlternateContent>
  <p:timing>
    <p:tnLst>
      <p:par>
        <p:cTn id="1" dur="indefinite" restart="never" nodeType="tmRoot">
          <p:childTnLst>
            <p:audio>
              <p:cMediaNode vol="80000" numSld="999">
                <p:cTn id="2" repeatCount="indefinite" fill="hold" display="0">
                  <p:stCondLst>
                    <p:cond delay="indefinite"/>
                  </p:stCondLst>
                  <p:endCondLst>
                    <p:cond evt="onStopAudio" delay="0">
                      <p:tgtEl>
                        <p:sldTgt/>
                      </p:tgtEl>
                    </p:cond>
                  </p:endCondLst>
                </p:cTn>
                <p:tgtEl>
                  <p:spTgt spid="5"/>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2"/>
          <p:cNvSpPr txBox="1"/>
          <p:nvPr/>
        </p:nvSpPr>
        <p:spPr>
          <a:xfrm>
            <a:off x="1192479" y="292682"/>
            <a:ext cx="2737705" cy="425183"/>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zh-CN" altLang="en-US" sz="3200" b="0" dirty="0" smtClean="0">
              <a:solidFill>
                <a:srgbClr val="005188"/>
              </a:solidFill>
              <a:latin typeface="+mn-lt"/>
              <a:ea typeface="+mn-ea"/>
              <a:cs typeface="+mn-ea"/>
              <a:sym typeface="+mn-lt"/>
            </a:endParaRPr>
          </a:p>
        </p:txBody>
      </p:sp>
      <p:sp>
        <p:nvSpPr>
          <p:cNvPr id="19" name="文本框 18"/>
          <p:cNvSpPr txBox="1"/>
          <p:nvPr/>
        </p:nvSpPr>
        <p:spPr>
          <a:xfrm>
            <a:off x="747395" y="801370"/>
            <a:ext cx="10991215" cy="1476375"/>
          </a:xfrm>
          <a:prstGeom prst="rect">
            <a:avLst/>
          </a:prstGeom>
          <a:noFill/>
        </p:spPr>
        <p:txBody>
          <a:bodyPr wrap="square" rtlCol="0">
            <a:spAutoFit/>
          </a:bodyPr>
          <a:p>
            <a:pPr marL="342900" indent="-342900">
              <a:lnSpc>
                <a:spcPct val="150000"/>
              </a:lnSpc>
              <a:buClr>
                <a:srgbClr val="5B9BD5"/>
              </a:buClr>
              <a:buFont typeface="Arial" panose="020B0604020202020204" pitchFamily="34" charset="0"/>
              <a:buChar char="•"/>
            </a:pPr>
            <a:r>
              <a:rPr lang="zh-CN" altLang="en-US" sz="2000">
                <a:solidFill>
                  <a:schemeClr val="accent1">
                    <a:lumMod val="75000"/>
                  </a:schemeClr>
                </a:solidFill>
                <a:sym typeface="+mn-ea"/>
              </a:rPr>
              <a:t>另一方面我们也考虑将不同的数据进行融合，因为这种将不同的数据（出租车、自行车）融合来训练模型，这样融合训练出的模型可能对每类数据的预测都会很好。</a:t>
            </a:r>
            <a:endParaRPr lang="zh-CN" altLang="en-US" sz="2000">
              <a:solidFill>
                <a:schemeClr val="accent1">
                  <a:lumMod val="75000"/>
                </a:schemeClr>
              </a:solidFill>
              <a:sym typeface="+mn-ea"/>
            </a:endParaRPr>
          </a:p>
          <a:p>
            <a:pPr marL="342900" indent="-342900">
              <a:lnSpc>
                <a:spcPct val="150000"/>
              </a:lnSpc>
              <a:buClr>
                <a:srgbClr val="5B9BD5"/>
              </a:buClr>
              <a:buFont typeface="Arial" panose="020B0604020202020204" pitchFamily="34" charset="0"/>
              <a:buChar char="•"/>
            </a:pPr>
            <a:r>
              <a:rPr lang="zh-CN" altLang="en-US" sz="2000">
                <a:solidFill>
                  <a:schemeClr val="accent1">
                    <a:lumMod val="75000"/>
                  </a:schemeClr>
                </a:solidFill>
                <a:sym typeface="+mn-ea"/>
              </a:rPr>
              <a:t>只不过这种融合会导致输入的数据量会非常大</a:t>
            </a:r>
            <a:endParaRPr lang="zh-CN" altLang="en-US" sz="2000">
              <a:solidFill>
                <a:schemeClr val="accent1">
                  <a:lumMod val="75000"/>
                </a:schemeClr>
              </a:solidFill>
              <a:sym typeface="+mn-ea"/>
            </a:endParaRPr>
          </a:p>
        </p:txBody>
      </p:sp>
      <p:sp>
        <p:nvSpPr>
          <p:cNvPr id="3" name="文本占位符 2"/>
          <p:cNvSpPr txBox="1"/>
          <p:nvPr/>
        </p:nvSpPr>
        <p:spPr>
          <a:xfrm>
            <a:off x="1192530" y="292735"/>
            <a:ext cx="4998085" cy="425450"/>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3200" b="0" dirty="0" smtClean="0">
                <a:solidFill>
                  <a:srgbClr val="005188"/>
                </a:solidFill>
                <a:latin typeface="+mn-lt"/>
                <a:ea typeface="+mn-ea"/>
                <a:cs typeface="+mn-ea"/>
                <a:sym typeface="+mn-lt"/>
              </a:rPr>
              <a:t>2.</a:t>
            </a:r>
            <a:r>
              <a:rPr lang="zh-CN" altLang="en-US" sz="3200" b="0" dirty="0" smtClean="0">
                <a:solidFill>
                  <a:srgbClr val="005188"/>
                </a:solidFill>
                <a:latin typeface="+mn-lt"/>
                <a:ea typeface="+mn-ea"/>
                <a:cs typeface="+mn-ea"/>
                <a:sym typeface="+mn-lt"/>
              </a:rPr>
              <a:t>模型设想 </a:t>
            </a:r>
            <a:r>
              <a:rPr lang="en-US" altLang="zh-CN" sz="3200" b="0" dirty="0" smtClean="0">
                <a:solidFill>
                  <a:srgbClr val="005188"/>
                </a:solidFill>
                <a:latin typeface="+mn-lt"/>
                <a:ea typeface="+mn-ea"/>
                <a:cs typeface="+mn-ea"/>
                <a:sym typeface="+mn-lt"/>
              </a:rPr>
              <a:t>— </a:t>
            </a:r>
            <a:r>
              <a:rPr lang="zh-CN" altLang="en-US" sz="3200" b="0" dirty="0" smtClean="0">
                <a:solidFill>
                  <a:srgbClr val="005188"/>
                </a:solidFill>
                <a:latin typeface="+mn-lt"/>
                <a:ea typeface="+mn-ea"/>
                <a:cs typeface="+mn-ea"/>
                <a:sym typeface="+mn-lt"/>
              </a:rPr>
              <a:t>初步模型</a:t>
            </a:r>
            <a:r>
              <a:rPr lang="en-US" altLang="zh-CN" sz="3200" b="0" dirty="0" smtClean="0">
                <a:solidFill>
                  <a:srgbClr val="005188"/>
                </a:solidFill>
                <a:latin typeface="+mn-lt"/>
                <a:ea typeface="+mn-ea"/>
                <a:cs typeface="+mn-ea"/>
                <a:sym typeface="+mn-lt"/>
              </a:rPr>
              <a:t> </a:t>
            </a:r>
            <a:endParaRPr lang="en-US" altLang="zh-CN" sz="3200" b="0" dirty="0" smtClean="0">
              <a:solidFill>
                <a:srgbClr val="005188"/>
              </a:solidFill>
              <a:latin typeface="+mn-lt"/>
              <a:ea typeface="+mn-ea"/>
              <a:cs typeface="+mn-ea"/>
              <a:sym typeface="+mn-lt"/>
            </a:endParaRPr>
          </a:p>
        </p:txBody>
      </p:sp>
      <p:pic>
        <p:nvPicPr>
          <p:cNvPr id="7" name="图片 6"/>
          <p:cNvPicPr>
            <a:picLocks noChangeAspect="1"/>
          </p:cNvPicPr>
          <p:nvPr/>
        </p:nvPicPr>
        <p:blipFill>
          <a:blip r:embed="rId1"/>
          <a:stretch>
            <a:fillRect/>
          </a:stretch>
        </p:blipFill>
        <p:spPr>
          <a:xfrm>
            <a:off x="967105" y="2211705"/>
            <a:ext cx="10257790" cy="2434590"/>
          </a:xfrm>
          <a:prstGeom prst="rect">
            <a:avLst/>
          </a:prstGeom>
        </p:spPr>
      </p:pic>
      <p:pic>
        <p:nvPicPr>
          <p:cNvPr id="8" name="图片 7"/>
          <p:cNvPicPr>
            <a:picLocks noChangeAspect="1"/>
          </p:cNvPicPr>
          <p:nvPr/>
        </p:nvPicPr>
        <p:blipFill>
          <a:blip r:embed="rId2"/>
          <a:stretch>
            <a:fillRect/>
          </a:stretch>
        </p:blipFill>
        <p:spPr>
          <a:xfrm>
            <a:off x="1295400" y="4646295"/>
            <a:ext cx="9895205" cy="209550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9"/>
    </mc:Choice>
    <mc:Fallback>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2"/>
          <p:cNvSpPr txBox="1"/>
          <p:nvPr/>
        </p:nvSpPr>
        <p:spPr>
          <a:xfrm>
            <a:off x="1192479" y="292682"/>
            <a:ext cx="2737705" cy="425183"/>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zh-CN" altLang="en-US" sz="3200" b="0" dirty="0" smtClean="0">
              <a:solidFill>
                <a:srgbClr val="005188"/>
              </a:solidFill>
              <a:latin typeface="+mn-lt"/>
              <a:ea typeface="+mn-ea"/>
              <a:cs typeface="+mn-ea"/>
              <a:sym typeface="+mn-lt"/>
            </a:endParaRPr>
          </a:p>
        </p:txBody>
      </p:sp>
      <p:sp>
        <p:nvSpPr>
          <p:cNvPr id="19" name="文本框 18"/>
          <p:cNvSpPr txBox="1"/>
          <p:nvPr/>
        </p:nvSpPr>
        <p:spPr>
          <a:xfrm>
            <a:off x="747395" y="801370"/>
            <a:ext cx="10991215" cy="5169535"/>
          </a:xfrm>
          <a:prstGeom prst="rect">
            <a:avLst/>
          </a:prstGeom>
          <a:noFill/>
        </p:spPr>
        <p:txBody>
          <a:bodyPr wrap="square" rtlCol="0">
            <a:spAutoFit/>
          </a:bodyPr>
          <a:p>
            <a:pPr marL="342900" indent="-342900">
              <a:lnSpc>
                <a:spcPct val="150000"/>
              </a:lnSpc>
              <a:buClr>
                <a:srgbClr val="5B9BD5"/>
              </a:buClr>
              <a:buFont typeface="Arial" panose="020B0604020202020204" pitchFamily="34" charset="0"/>
              <a:buChar char="•"/>
            </a:pPr>
            <a:r>
              <a:rPr lang="zh-CN" altLang="en-US" sz="2000">
                <a:solidFill>
                  <a:schemeClr val="accent1">
                    <a:lumMod val="75000"/>
                  </a:schemeClr>
                </a:solidFill>
                <a:sym typeface="+mn-ea"/>
              </a:rPr>
              <a:t>但是上面的深度学习模型不能单独使用，原因是：</a:t>
            </a:r>
            <a:endParaRPr lang="zh-CN" altLang="en-US" sz="2000">
              <a:solidFill>
                <a:schemeClr val="accent1">
                  <a:lumMod val="75000"/>
                </a:schemeClr>
              </a:solidFill>
              <a:sym typeface="+mn-ea"/>
            </a:endParaRPr>
          </a:p>
          <a:p>
            <a:pPr indent="0">
              <a:lnSpc>
                <a:spcPct val="150000"/>
              </a:lnSpc>
              <a:buClr>
                <a:srgbClr val="5B9BD5"/>
              </a:buClr>
              <a:buFont typeface="Arial" panose="020B0604020202020204" pitchFamily="34" charset="0"/>
              <a:buNone/>
            </a:pPr>
            <a:r>
              <a:rPr lang="zh-CN" altLang="en-US" sz="2000">
                <a:solidFill>
                  <a:schemeClr val="accent1">
                    <a:lumMod val="75000"/>
                  </a:schemeClr>
                </a:solidFill>
                <a:sym typeface="+mn-ea"/>
              </a:rPr>
              <a:t>               </a:t>
            </a:r>
            <a:r>
              <a:rPr lang="en-US" altLang="zh-CN" sz="2000">
                <a:solidFill>
                  <a:schemeClr val="accent1">
                    <a:lumMod val="75000"/>
                  </a:schemeClr>
                </a:solidFill>
                <a:sym typeface="+mn-ea"/>
              </a:rPr>
              <a:t>[1]</a:t>
            </a:r>
            <a:r>
              <a:rPr lang="zh-CN" altLang="en-US" sz="2000">
                <a:solidFill>
                  <a:schemeClr val="accent1">
                    <a:lumMod val="75000"/>
                  </a:schemeClr>
                </a:solidFill>
                <a:sym typeface="+mn-ea"/>
              </a:rPr>
              <a:t>如果用</a:t>
            </a:r>
            <a:r>
              <a:rPr lang="en-US" altLang="zh-CN" sz="2000">
                <a:solidFill>
                  <a:schemeClr val="accent1">
                    <a:lumMod val="75000"/>
                  </a:schemeClr>
                </a:solidFill>
                <a:sym typeface="+mn-ea"/>
              </a:rPr>
              <a:t>DNN</a:t>
            </a:r>
            <a:r>
              <a:rPr lang="zh-CN" altLang="en-US" sz="2000">
                <a:solidFill>
                  <a:schemeClr val="accent1">
                    <a:lumMod val="75000"/>
                  </a:schemeClr>
                </a:solidFill>
                <a:sym typeface="+mn-ea"/>
              </a:rPr>
              <a:t>结合</a:t>
            </a:r>
            <a:r>
              <a:rPr lang="en-US" altLang="zh-CN" sz="2000">
                <a:solidFill>
                  <a:schemeClr val="accent1">
                    <a:lumMod val="75000"/>
                  </a:schemeClr>
                </a:solidFill>
                <a:sym typeface="+mn-ea"/>
              </a:rPr>
              <a:t>CNN</a:t>
            </a:r>
            <a:r>
              <a:rPr lang="zh-CN" altLang="en-US" sz="2000">
                <a:solidFill>
                  <a:schemeClr val="accent1">
                    <a:lumMod val="75000"/>
                  </a:schemeClr>
                </a:solidFill>
                <a:sym typeface="+mn-ea"/>
              </a:rPr>
              <a:t>，直接将轨迹帧图作为输入时，因为输入的图片是空间静态的，时间属性会丢掉。</a:t>
            </a:r>
            <a:endParaRPr lang="zh-CN" altLang="en-US" sz="2000">
              <a:solidFill>
                <a:schemeClr val="accent1">
                  <a:lumMod val="75000"/>
                </a:schemeClr>
              </a:solidFill>
              <a:sym typeface="+mn-ea"/>
            </a:endParaRPr>
          </a:p>
          <a:p>
            <a:pPr indent="0">
              <a:lnSpc>
                <a:spcPct val="150000"/>
              </a:lnSpc>
              <a:buClr>
                <a:srgbClr val="5B9BD5"/>
              </a:buClr>
              <a:buFont typeface="Arial" panose="020B0604020202020204" pitchFamily="34" charset="0"/>
              <a:buNone/>
            </a:pPr>
            <a:r>
              <a:rPr lang="zh-CN" altLang="en-US" sz="2000">
                <a:solidFill>
                  <a:schemeClr val="accent1">
                    <a:lumMod val="75000"/>
                  </a:schemeClr>
                </a:solidFill>
                <a:sym typeface="+mn-ea"/>
              </a:rPr>
              <a:t>               </a:t>
            </a:r>
            <a:r>
              <a:rPr lang="en-US" altLang="zh-CN" sz="2000">
                <a:solidFill>
                  <a:schemeClr val="accent1">
                    <a:lumMod val="75000"/>
                  </a:schemeClr>
                </a:solidFill>
                <a:sym typeface="+mn-ea"/>
              </a:rPr>
              <a:t>[2]</a:t>
            </a:r>
            <a:r>
              <a:rPr lang="zh-CN" altLang="en-US" sz="2000">
                <a:solidFill>
                  <a:schemeClr val="accent1">
                    <a:lumMod val="75000"/>
                  </a:schemeClr>
                </a:solidFill>
                <a:sym typeface="+mn-ea"/>
              </a:rPr>
              <a:t>如果我们把轨迹图当成一个个帧输入</a:t>
            </a:r>
            <a:r>
              <a:rPr lang="en-US" altLang="zh-CN" sz="2000">
                <a:solidFill>
                  <a:schemeClr val="accent1">
                    <a:lumMod val="75000"/>
                  </a:schemeClr>
                </a:solidFill>
                <a:sym typeface="+mn-ea"/>
              </a:rPr>
              <a:t>LSTM</a:t>
            </a:r>
            <a:r>
              <a:rPr lang="zh-CN" altLang="en-US" sz="2000">
                <a:solidFill>
                  <a:schemeClr val="accent1">
                    <a:lumMod val="75000"/>
                  </a:schemeClr>
                </a:solidFill>
                <a:sym typeface="+mn-ea"/>
              </a:rPr>
              <a:t>网络时，能捕捉时间信息，但是空间信息丢掉了，而且</a:t>
            </a:r>
            <a:r>
              <a:rPr lang="en-US" altLang="zh-CN" sz="2000">
                <a:solidFill>
                  <a:schemeClr val="accent1">
                    <a:lumMod val="75000"/>
                  </a:schemeClr>
                </a:solidFill>
                <a:sym typeface="+mn-ea"/>
              </a:rPr>
              <a:t>LSTM</a:t>
            </a:r>
            <a:r>
              <a:rPr lang="zh-CN" altLang="en-US" sz="2000">
                <a:solidFill>
                  <a:schemeClr val="accent1">
                    <a:lumMod val="75000"/>
                  </a:schemeClr>
                </a:solidFill>
                <a:sym typeface="+mn-ea"/>
              </a:rPr>
              <a:t>需要很多定义很多记忆体。</a:t>
            </a:r>
            <a:endParaRPr lang="zh-CN" altLang="en-US" sz="2000">
              <a:solidFill>
                <a:schemeClr val="accent1">
                  <a:lumMod val="75000"/>
                </a:schemeClr>
              </a:solidFill>
              <a:sym typeface="+mn-ea"/>
            </a:endParaRPr>
          </a:p>
          <a:p>
            <a:pPr marL="342900" indent="-342900">
              <a:lnSpc>
                <a:spcPct val="150000"/>
              </a:lnSpc>
              <a:buClr>
                <a:srgbClr val="5B9BD5"/>
              </a:buClr>
              <a:buFont typeface="Arial" panose="020B0604020202020204" pitchFamily="34" charset="0"/>
              <a:buChar char="•"/>
            </a:pPr>
            <a:r>
              <a:rPr lang="zh-CN" altLang="en-US" sz="2000">
                <a:solidFill>
                  <a:schemeClr val="accent1">
                    <a:lumMod val="75000"/>
                  </a:schemeClr>
                </a:solidFill>
                <a:sym typeface="+mn-ea"/>
              </a:rPr>
              <a:t>举个例子，当我们直接用</a:t>
            </a:r>
            <a:r>
              <a:rPr lang="en-US" altLang="zh-CN" sz="2000">
                <a:solidFill>
                  <a:schemeClr val="accent1">
                    <a:lumMod val="75000"/>
                  </a:schemeClr>
                </a:solidFill>
                <a:sym typeface="+mn-ea"/>
              </a:rPr>
              <a:t>LSTM</a:t>
            </a:r>
            <a:r>
              <a:rPr lang="zh-CN" altLang="en-US" sz="2000">
                <a:solidFill>
                  <a:schemeClr val="accent1">
                    <a:lumMod val="75000"/>
                  </a:schemeClr>
                </a:solidFill>
                <a:sym typeface="+mn-ea"/>
              </a:rPr>
              <a:t>的话，会将每一帧的数据当做向量放到</a:t>
            </a:r>
            <a:r>
              <a:rPr lang="en-US" altLang="zh-CN" sz="2000">
                <a:solidFill>
                  <a:schemeClr val="accent1">
                    <a:lumMod val="75000"/>
                  </a:schemeClr>
                </a:solidFill>
                <a:sym typeface="+mn-ea"/>
              </a:rPr>
              <a:t>RNN</a:t>
            </a:r>
            <a:r>
              <a:rPr lang="zh-CN" altLang="en-US" sz="2000">
                <a:solidFill>
                  <a:schemeClr val="accent1">
                    <a:lumMod val="75000"/>
                  </a:schemeClr>
                </a:solidFill>
                <a:sym typeface="+mn-ea"/>
              </a:rPr>
              <a:t>的</a:t>
            </a:r>
            <a:r>
              <a:rPr lang="en-US" altLang="zh-CN" sz="2000">
                <a:solidFill>
                  <a:schemeClr val="accent1">
                    <a:lumMod val="75000"/>
                  </a:schemeClr>
                </a:solidFill>
                <a:sym typeface="+mn-ea"/>
              </a:rPr>
              <a:t>model,</a:t>
            </a:r>
            <a:r>
              <a:rPr lang="zh-CN" altLang="en-US" sz="2000">
                <a:solidFill>
                  <a:schemeClr val="accent1">
                    <a:lumMod val="75000"/>
                  </a:schemeClr>
                </a:solidFill>
                <a:sym typeface="+mn-ea"/>
              </a:rPr>
              <a:t>每次会将帧作为输入，同时输出结果也会参与到下一帧的输入（记忆融合），这样很重要的一个问题是如果我们想让输入时间帧同时能兼顾相近性、周期性、趋势性，会导致要定义</a:t>
            </a:r>
            <a:r>
              <a:rPr lang="en-US" altLang="zh-CN" sz="2000">
                <a:solidFill>
                  <a:schemeClr val="accent1">
                    <a:lumMod val="75000"/>
                  </a:schemeClr>
                </a:solidFill>
                <a:sym typeface="+mn-ea"/>
              </a:rPr>
              <a:t>RNN</a:t>
            </a:r>
            <a:r>
              <a:rPr lang="zh-CN" altLang="en-US" sz="2000">
                <a:solidFill>
                  <a:schemeClr val="accent1">
                    <a:lumMod val="75000"/>
                  </a:schemeClr>
                </a:solidFill>
                <a:sym typeface="+mn-ea"/>
              </a:rPr>
              <a:t>的长度会非常大（主要是趋势性需要的时间跨度较大，需要都准备好），比如我们在学习</a:t>
            </a:r>
            <a:r>
              <a:rPr lang="en-US" altLang="zh-CN" sz="2000">
                <a:solidFill>
                  <a:schemeClr val="accent1">
                    <a:lumMod val="75000"/>
                  </a:schemeClr>
                </a:solidFill>
                <a:sym typeface="+mn-ea"/>
              </a:rPr>
              <a:t>12</a:t>
            </a:r>
            <a:r>
              <a:rPr lang="zh-CN" altLang="en-US" sz="2000">
                <a:solidFill>
                  <a:schemeClr val="accent1">
                    <a:lumMod val="75000"/>
                  </a:schemeClr>
                </a:solidFill>
                <a:sym typeface="+mn-ea"/>
              </a:rPr>
              <a:t>个周内数据包含的三大时间特性时，</a:t>
            </a:r>
            <a:r>
              <a:rPr lang="en-US" altLang="zh-CN" sz="2000">
                <a:solidFill>
                  <a:schemeClr val="accent1">
                    <a:lumMod val="75000"/>
                  </a:schemeClr>
                </a:solidFill>
                <a:sym typeface="+mn-ea"/>
              </a:rPr>
              <a:t>RNN</a:t>
            </a:r>
            <a:r>
              <a:rPr lang="zh-CN" altLang="en-US" sz="2000">
                <a:solidFill>
                  <a:schemeClr val="accent1">
                    <a:lumMod val="75000"/>
                  </a:schemeClr>
                </a:solidFill>
                <a:sym typeface="+mn-ea"/>
              </a:rPr>
              <a:t>的长度就得是</a:t>
            </a:r>
            <a:r>
              <a:rPr lang="en-US" altLang="zh-CN" sz="2000">
                <a:solidFill>
                  <a:schemeClr val="accent1">
                    <a:lumMod val="75000"/>
                  </a:schemeClr>
                </a:solidFill>
                <a:sym typeface="+mn-ea"/>
              </a:rPr>
              <a:t>12*7*24=2016</a:t>
            </a:r>
            <a:r>
              <a:rPr lang="zh-CN" altLang="en-US" sz="2000">
                <a:solidFill>
                  <a:schemeClr val="accent1">
                    <a:lumMod val="75000"/>
                  </a:schemeClr>
                </a:solidFill>
                <a:sym typeface="+mn-ea"/>
              </a:rPr>
              <a:t>个帧。</a:t>
            </a:r>
            <a:endParaRPr lang="zh-CN" altLang="en-US" sz="2000">
              <a:solidFill>
                <a:schemeClr val="accent1">
                  <a:lumMod val="75000"/>
                </a:schemeClr>
              </a:solidFill>
              <a:sym typeface="+mn-ea"/>
            </a:endParaRPr>
          </a:p>
          <a:p>
            <a:pPr marL="342900" indent="-342900">
              <a:lnSpc>
                <a:spcPct val="150000"/>
              </a:lnSpc>
              <a:buClr>
                <a:srgbClr val="5B9BD5"/>
              </a:buClr>
              <a:buFont typeface="Arial" panose="020B0604020202020204" pitchFamily="34" charset="0"/>
              <a:buChar char="•"/>
            </a:pPr>
            <a:r>
              <a:rPr lang="zh-CN" altLang="en-US" sz="2000">
                <a:solidFill>
                  <a:schemeClr val="accent1">
                    <a:lumMod val="75000"/>
                  </a:schemeClr>
                </a:solidFill>
                <a:sym typeface="+mn-ea"/>
              </a:rPr>
              <a:t>图在下页。</a:t>
            </a:r>
            <a:endParaRPr lang="zh-CN" altLang="en-US" sz="2000">
              <a:solidFill>
                <a:schemeClr val="accent1">
                  <a:lumMod val="75000"/>
                </a:schemeClr>
              </a:solidFill>
              <a:sym typeface="+mn-ea"/>
            </a:endParaRPr>
          </a:p>
        </p:txBody>
      </p:sp>
      <p:sp>
        <p:nvSpPr>
          <p:cNvPr id="3" name="文本占位符 2"/>
          <p:cNvSpPr txBox="1"/>
          <p:nvPr/>
        </p:nvSpPr>
        <p:spPr>
          <a:xfrm>
            <a:off x="1192530" y="292735"/>
            <a:ext cx="4198620" cy="425450"/>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3200" b="0" dirty="0" smtClean="0">
                <a:solidFill>
                  <a:srgbClr val="005188"/>
                </a:solidFill>
                <a:latin typeface="+mn-lt"/>
                <a:ea typeface="+mn-ea"/>
                <a:cs typeface="+mn-ea"/>
                <a:sym typeface="+mn-lt"/>
              </a:rPr>
              <a:t>2.</a:t>
            </a:r>
            <a:r>
              <a:rPr lang="zh-CN" altLang="en-US" sz="3200" b="0" dirty="0" smtClean="0">
                <a:solidFill>
                  <a:srgbClr val="005188"/>
                </a:solidFill>
                <a:latin typeface="+mn-lt"/>
                <a:ea typeface="+mn-ea"/>
                <a:cs typeface="+mn-ea"/>
                <a:sym typeface="+mn-lt"/>
              </a:rPr>
              <a:t>模型设想 </a:t>
            </a:r>
            <a:r>
              <a:rPr lang="en-US" altLang="zh-CN" sz="3200" b="0" dirty="0" smtClean="0">
                <a:solidFill>
                  <a:srgbClr val="005188"/>
                </a:solidFill>
                <a:latin typeface="+mn-lt"/>
                <a:ea typeface="+mn-ea"/>
                <a:cs typeface="+mn-ea"/>
                <a:sym typeface="+mn-lt"/>
              </a:rPr>
              <a:t>— </a:t>
            </a:r>
            <a:r>
              <a:rPr lang="zh-CN" altLang="en-US" sz="3200" b="0" dirty="0" smtClean="0">
                <a:solidFill>
                  <a:srgbClr val="005188"/>
                </a:solidFill>
                <a:latin typeface="+mn-lt"/>
                <a:ea typeface="+mn-ea"/>
                <a:cs typeface="+mn-ea"/>
                <a:sym typeface="+mn-lt"/>
              </a:rPr>
              <a:t>问题点</a:t>
            </a:r>
            <a:r>
              <a:rPr lang="en-US" altLang="zh-CN" sz="3200" b="0" dirty="0" smtClean="0">
                <a:solidFill>
                  <a:srgbClr val="005188"/>
                </a:solidFill>
                <a:latin typeface="+mn-lt"/>
                <a:ea typeface="+mn-ea"/>
                <a:cs typeface="+mn-ea"/>
                <a:sym typeface="+mn-lt"/>
              </a:rPr>
              <a:t> </a:t>
            </a:r>
            <a:endParaRPr lang="en-US" altLang="zh-CN" sz="3200" b="0" dirty="0" smtClean="0">
              <a:solidFill>
                <a:srgbClr val="005188"/>
              </a:solidFill>
              <a:latin typeface="+mn-lt"/>
              <a:ea typeface="+mn-ea"/>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p14:dur="9"/>
    </mc:Choice>
    <mc:Fallback>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2"/>
          <p:cNvSpPr txBox="1"/>
          <p:nvPr/>
        </p:nvSpPr>
        <p:spPr>
          <a:xfrm>
            <a:off x="1192479" y="292682"/>
            <a:ext cx="2737705" cy="425183"/>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zh-CN" altLang="en-US" sz="3200" b="0" dirty="0" smtClean="0">
              <a:solidFill>
                <a:srgbClr val="005188"/>
              </a:solidFill>
              <a:latin typeface="+mn-lt"/>
              <a:ea typeface="+mn-ea"/>
              <a:cs typeface="+mn-ea"/>
              <a:sym typeface="+mn-lt"/>
            </a:endParaRPr>
          </a:p>
        </p:txBody>
      </p:sp>
      <p:sp>
        <p:nvSpPr>
          <p:cNvPr id="19" name="文本框 18"/>
          <p:cNvSpPr txBox="1"/>
          <p:nvPr/>
        </p:nvSpPr>
        <p:spPr>
          <a:xfrm>
            <a:off x="747395" y="801370"/>
            <a:ext cx="10991215" cy="5631180"/>
          </a:xfrm>
          <a:prstGeom prst="rect">
            <a:avLst/>
          </a:prstGeom>
          <a:noFill/>
        </p:spPr>
        <p:txBody>
          <a:bodyPr wrap="square" rtlCol="0">
            <a:spAutoFit/>
          </a:bodyPr>
          <a:p>
            <a:pPr marL="342900" indent="-342900">
              <a:lnSpc>
                <a:spcPct val="150000"/>
              </a:lnSpc>
              <a:buClr>
                <a:srgbClr val="5B9BD5"/>
              </a:buClr>
              <a:buFont typeface="Arial" panose="020B0604020202020204" pitchFamily="34" charset="0"/>
              <a:buChar char="•"/>
            </a:pPr>
            <a:endParaRPr lang="zh-CN" altLang="en-US" sz="2000">
              <a:solidFill>
                <a:schemeClr val="accent1">
                  <a:lumMod val="75000"/>
                </a:schemeClr>
              </a:solidFill>
              <a:sym typeface="+mn-ea"/>
            </a:endParaRPr>
          </a:p>
          <a:p>
            <a:pPr marL="342900" indent="-342900">
              <a:lnSpc>
                <a:spcPct val="150000"/>
              </a:lnSpc>
              <a:buClr>
                <a:srgbClr val="5B9BD5"/>
              </a:buClr>
              <a:buFont typeface="Arial" panose="020B0604020202020204" pitchFamily="34" charset="0"/>
              <a:buChar char="•"/>
            </a:pPr>
            <a:endParaRPr lang="zh-CN" altLang="en-US" sz="2000">
              <a:solidFill>
                <a:schemeClr val="accent1">
                  <a:lumMod val="75000"/>
                </a:schemeClr>
              </a:solidFill>
              <a:sym typeface="+mn-ea"/>
            </a:endParaRPr>
          </a:p>
          <a:p>
            <a:pPr marL="342900" indent="-342900">
              <a:lnSpc>
                <a:spcPct val="150000"/>
              </a:lnSpc>
              <a:buClr>
                <a:srgbClr val="5B9BD5"/>
              </a:buClr>
              <a:buFont typeface="Arial" panose="020B0604020202020204" pitchFamily="34" charset="0"/>
              <a:buChar char="•"/>
            </a:pPr>
            <a:endParaRPr lang="zh-CN" altLang="en-US" sz="2000">
              <a:solidFill>
                <a:schemeClr val="accent1">
                  <a:lumMod val="75000"/>
                </a:schemeClr>
              </a:solidFill>
              <a:sym typeface="+mn-ea"/>
            </a:endParaRPr>
          </a:p>
          <a:p>
            <a:pPr marL="342900" indent="-342900">
              <a:lnSpc>
                <a:spcPct val="150000"/>
              </a:lnSpc>
              <a:buClr>
                <a:srgbClr val="5B9BD5"/>
              </a:buClr>
              <a:buFont typeface="Arial" panose="020B0604020202020204" pitchFamily="34" charset="0"/>
              <a:buChar char="•"/>
            </a:pPr>
            <a:endParaRPr lang="zh-CN" altLang="en-US" sz="2000">
              <a:solidFill>
                <a:schemeClr val="accent1">
                  <a:lumMod val="75000"/>
                </a:schemeClr>
              </a:solidFill>
              <a:sym typeface="+mn-ea"/>
            </a:endParaRPr>
          </a:p>
          <a:p>
            <a:pPr marL="342900" indent="-342900">
              <a:lnSpc>
                <a:spcPct val="150000"/>
              </a:lnSpc>
              <a:buClr>
                <a:srgbClr val="5B9BD5"/>
              </a:buClr>
              <a:buFont typeface="Arial" panose="020B0604020202020204" pitchFamily="34" charset="0"/>
              <a:buChar char="•"/>
            </a:pPr>
            <a:endParaRPr lang="zh-CN" altLang="en-US" sz="2000">
              <a:solidFill>
                <a:schemeClr val="accent1">
                  <a:lumMod val="75000"/>
                </a:schemeClr>
              </a:solidFill>
              <a:sym typeface="+mn-ea"/>
            </a:endParaRPr>
          </a:p>
          <a:p>
            <a:pPr marL="342900" indent="-342900">
              <a:lnSpc>
                <a:spcPct val="150000"/>
              </a:lnSpc>
              <a:buClr>
                <a:srgbClr val="5B9BD5"/>
              </a:buClr>
              <a:buFont typeface="Arial" panose="020B0604020202020204" pitchFamily="34" charset="0"/>
              <a:buChar char="•"/>
            </a:pPr>
            <a:endParaRPr lang="zh-CN" altLang="en-US" sz="2000">
              <a:solidFill>
                <a:schemeClr val="accent1">
                  <a:lumMod val="75000"/>
                </a:schemeClr>
              </a:solidFill>
              <a:sym typeface="+mn-ea"/>
            </a:endParaRPr>
          </a:p>
          <a:p>
            <a:pPr marL="342900" indent="-342900">
              <a:lnSpc>
                <a:spcPct val="150000"/>
              </a:lnSpc>
              <a:buClr>
                <a:srgbClr val="5B9BD5"/>
              </a:buClr>
              <a:buFont typeface="Arial" panose="020B0604020202020204" pitchFamily="34" charset="0"/>
              <a:buChar char="•"/>
            </a:pPr>
            <a:endParaRPr lang="zh-CN" altLang="en-US" sz="2000">
              <a:solidFill>
                <a:schemeClr val="accent1">
                  <a:lumMod val="75000"/>
                </a:schemeClr>
              </a:solidFill>
              <a:sym typeface="+mn-ea"/>
            </a:endParaRPr>
          </a:p>
          <a:p>
            <a:pPr marL="342900" indent="-342900">
              <a:lnSpc>
                <a:spcPct val="150000"/>
              </a:lnSpc>
              <a:buClr>
                <a:srgbClr val="5B9BD5"/>
              </a:buClr>
              <a:buFont typeface="Arial" panose="020B0604020202020204" pitchFamily="34" charset="0"/>
              <a:buChar char="•"/>
            </a:pPr>
            <a:endParaRPr lang="zh-CN" altLang="en-US" sz="2000">
              <a:solidFill>
                <a:schemeClr val="accent1">
                  <a:lumMod val="75000"/>
                </a:schemeClr>
              </a:solidFill>
              <a:sym typeface="+mn-ea"/>
            </a:endParaRPr>
          </a:p>
          <a:p>
            <a:pPr marL="342900" indent="-342900">
              <a:lnSpc>
                <a:spcPct val="150000"/>
              </a:lnSpc>
              <a:buClr>
                <a:srgbClr val="5B9BD5"/>
              </a:buClr>
              <a:buFont typeface="Arial" panose="020B0604020202020204" pitchFamily="34" charset="0"/>
              <a:buChar char="•"/>
            </a:pPr>
            <a:r>
              <a:rPr lang="zh-CN" altLang="en-US" sz="2000">
                <a:solidFill>
                  <a:schemeClr val="accent1">
                    <a:lumMod val="75000"/>
                  </a:schemeClr>
                </a:solidFill>
                <a:sym typeface="+mn-ea"/>
              </a:rPr>
              <a:t>针对数据特征，设计模型时，主要考虑几个点：</a:t>
            </a:r>
            <a:endParaRPr lang="zh-CN" altLang="en-US" sz="2000">
              <a:solidFill>
                <a:schemeClr val="accent1">
                  <a:lumMod val="75000"/>
                </a:schemeClr>
              </a:solidFill>
              <a:sym typeface="+mn-ea"/>
            </a:endParaRPr>
          </a:p>
          <a:p>
            <a:pPr indent="0">
              <a:lnSpc>
                <a:spcPct val="150000"/>
              </a:lnSpc>
              <a:buClr>
                <a:srgbClr val="5B9BD5"/>
              </a:buClr>
              <a:buFont typeface="Arial" panose="020B0604020202020204" pitchFamily="34" charset="0"/>
              <a:buNone/>
            </a:pPr>
            <a:r>
              <a:rPr lang="zh-CN" altLang="en-US" sz="2000">
                <a:solidFill>
                  <a:schemeClr val="accent1">
                    <a:lumMod val="75000"/>
                  </a:schemeClr>
                </a:solidFill>
                <a:sym typeface="+mn-ea"/>
              </a:rPr>
              <a:t>               </a:t>
            </a:r>
            <a:r>
              <a:rPr lang="en-US" altLang="zh-CN" sz="2000">
                <a:solidFill>
                  <a:schemeClr val="accent1">
                    <a:lumMod val="75000"/>
                  </a:schemeClr>
                </a:solidFill>
                <a:sym typeface="+mn-ea"/>
              </a:rPr>
              <a:t>[1]</a:t>
            </a:r>
            <a:r>
              <a:rPr lang="zh-CN" altLang="en-US" sz="2000">
                <a:solidFill>
                  <a:schemeClr val="accent1">
                    <a:lumMod val="75000"/>
                  </a:schemeClr>
                </a:solidFill>
                <a:sym typeface="+mn-ea"/>
              </a:rPr>
              <a:t>对轨迹数据怎么做</a:t>
            </a:r>
            <a:r>
              <a:rPr lang="en-US" altLang="zh-CN" sz="2000">
                <a:solidFill>
                  <a:schemeClr val="accent1">
                    <a:lumMod val="75000"/>
                  </a:schemeClr>
                </a:solidFill>
                <a:sym typeface="+mn-ea"/>
              </a:rPr>
              <a:t>transform</a:t>
            </a:r>
            <a:r>
              <a:rPr lang="zh-CN" altLang="en-US" sz="2000">
                <a:solidFill>
                  <a:schemeClr val="accent1">
                    <a:lumMod val="75000"/>
                  </a:schemeClr>
                </a:solidFill>
                <a:sym typeface="+mn-ea"/>
              </a:rPr>
              <a:t>转换，使得数据变成深度学习需要的格式。</a:t>
            </a:r>
            <a:endParaRPr lang="zh-CN" altLang="en-US" sz="2000">
              <a:solidFill>
                <a:schemeClr val="accent1">
                  <a:lumMod val="75000"/>
                </a:schemeClr>
              </a:solidFill>
              <a:sym typeface="+mn-ea"/>
            </a:endParaRPr>
          </a:p>
          <a:p>
            <a:pPr indent="0">
              <a:lnSpc>
                <a:spcPct val="150000"/>
              </a:lnSpc>
              <a:buClr>
                <a:srgbClr val="5B9BD5"/>
              </a:buClr>
              <a:buFont typeface="Arial" panose="020B0604020202020204" pitchFamily="34" charset="0"/>
              <a:buNone/>
            </a:pPr>
            <a:r>
              <a:rPr lang="zh-CN" altLang="en-US" sz="2000">
                <a:solidFill>
                  <a:schemeClr val="accent1">
                    <a:lumMod val="75000"/>
                  </a:schemeClr>
                </a:solidFill>
                <a:sym typeface="+mn-ea"/>
              </a:rPr>
              <a:t>               </a:t>
            </a:r>
            <a:r>
              <a:rPr lang="en-US" altLang="zh-CN" sz="2000">
                <a:solidFill>
                  <a:schemeClr val="accent1">
                    <a:lumMod val="75000"/>
                  </a:schemeClr>
                </a:solidFill>
                <a:sym typeface="+mn-ea"/>
              </a:rPr>
              <a:t>[2]</a:t>
            </a:r>
            <a:r>
              <a:rPr lang="zh-CN" altLang="en-US" sz="2000">
                <a:solidFill>
                  <a:schemeClr val="accent1">
                    <a:lumMod val="75000"/>
                  </a:schemeClr>
                </a:solidFill>
                <a:sym typeface="+mn-ea"/>
              </a:rPr>
              <a:t>怎么设计模型，使得在输入单一时空数据时，网络结构能够体现时间性和空间性。</a:t>
            </a:r>
            <a:endParaRPr lang="zh-CN" altLang="en-US" sz="2000">
              <a:solidFill>
                <a:schemeClr val="accent1">
                  <a:lumMod val="75000"/>
                </a:schemeClr>
              </a:solidFill>
              <a:sym typeface="+mn-ea"/>
            </a:endParaRPr>
          </a:p>
          <a:p>
            <a:pPr indent="0">
              <a:lnSpc>
                <a:spcPct val="150000"/>
              </a:lnSpc>
              <a:buClr>
                <a:srgbClr val="5B9BD5"/>
              </a:buClr>
              <a:buFont typeface="Arial" panose="020B0604020202020204" pitchFamily="34" charset="0"/>
              <a:buNone/>
            </a:pPr>
            <a:r>
              <a:rPr lang="zh-CN" altLang="en-US" sz="2000">
                <a:solidFill>
                  <a:schemeClr val="accent1">
                    <a:lumMod val="75000"/>
                  </a:schemeClr>
                </a:solidFill>
                <a:sym typeface="+mn-ea"/>
              </a:rPr>
              <a:t>               </a:t>
            </a:r>
            <a:r>
              <a:rPr lang="en-US" altLang="zh-CN" sz="2000">
                <a:solidFill>
                  <a:schemeClr val="accent1">
                    <a:lumMod val="75000"/>
                  </a:schemeClr>
                </a:solidFill>
                <a:sym typeface="+mn-ea"/>
              </a:rPr>
              <a:t>[3]</a:t>
            </a:r>
            <a:r>
              <a:rPr lang="zh-CN" altLang="en-US" sz="2000">
                <a:solidFill>
                  <a:schemeClr val="accent1">
                    <a:lumMod val="75000"/>
                  </a:schemeClr>
                </a:solidFill>
                <a:sym typeface="+mn-ea"/>
              </a:rPr>
              <a:t>怎么设计网络结构使得进行融合</a:t>
            </a:r>
            <a:r>
              <a:rPr lang="en-US" altLang="zh-CN" sz="2000">
                <a:solidFill>
                  <a:schemeClr val="accent1">
                    <a:lumMod val="75000"/>
                  </a:schemeClr>
                </a:solidFill>
                <a:sym typeface="+mn-ea"/>
              </a:rPr>
              <a:t>(</a:t>
            </a:r>
            <a:r>
              <a:rPr lang="zh-CN" altLang="en-US" sz="2000">
                <a:solidFill>
                  <a:schemeClr val="accent1">
                    <a:lumMod val="75000"/>
                  </a:schemeClr>
                </a:solidFill>
                <a:sym typeface="+mn-ea"/>
              </a:rPr>
              <a:t>多种预测方式的融合</a:t>
            </a:r>
            <a:r>
              <a:rPr lang="en-US" altLang="zh-CN" sz="2000">
                <a:solidFill>
                  <a:schemeClr val="accent1">
                    <a:lumMod val="75000"/>
                  </a:schemeClr>
                </a:solidFill>
                <a:sym typeface="+mn-ea"/>
              </a:rPr>
              <a:t>)</a:t>
            </a:r>
            <a:r>
              <a:rPr lang="zh-CN" altLang="en-US" sz="2000">
                <a:solidFill>
                  <a:schemeClr val="accent1">
                    <a:lumMod val="75000"/>
                  </a:schemeClr>
                </a:solidFill>
                <a:sym typeface="+mn-ea"/>
              </a:rPr>
              <a:t>时能更加有效。</a:t>
            </a:r>
            <a:endParaRPr lang="zh-CN" altLang="en-US" sz="2000">
              <a:solidFill>
                <a:schemeClr val="accent1">
                  <a:lumMod val="75000"/>
                </a:schemeClr>
              </a:solidFill>
              <a:sym typeface="+mn-ea"/>
            </a:endParaRPr>
          </a:p>
        </p:txBody>
      </p:sp>
      <p:sp>
        <p:nvSpPr>
          <p:cNvPr id="3" name="文本占位符 2"/>
          <p:cNvSpPr txBox="1"/>
          <p:nvPr/>
        </p:nvSpPr>
        <p:spPr>
          <a:xfrm>
            <a:off x="1192530" y="292735"/>
            <a:ext cx="4198620" cy="425450"/>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3200" b="0" dirty="0" smtClean="0">
                <a:solidFill>
                  <a:srgbClr val="005188"/>
                </a:solidFill>
                <a:latin typeface="+mn-lt"/>
                <a:ea typeface="+mn-ea"/>
                <a:cs typeface="+mn-ea"/>
                <a:sym typeface="+mn-lt"/>
              </a:rPr>
              <a:t>2.</a:t>
            </a:r>
            <a:r>
              <a:rPr lang="zh-CN" altLang="en-US" sz="3200" b="0" dirty="0" smtClean="0">
                <a:solidFill>
                  <a:srgbClr val="005188"/>
                </a:solidFill>
                <a:latin typeface="+mn-lt"/>
                <a:ea typeface="+mn-ea"/>
                <a:cs typeface="+mn-ea"/>
                <a:sym typeface="+mn-lt"/>
              </a:rPr>
              <a:t>模型设想 </a:t>
            </a:r>
            <a:r>
              <a:rPr lang="en-US" altLang="zh-CN" sz="3200" b="0" dirty="0" smtClean="0">
                <a:solidFill>
                  <a:srgbClr val="005188"/>
                </a:solidFill>
                <a:latin typeface="+mn-lt"/>
                <a:ea typeface="+mn-ea"/>
                <a:cs typeface="+mn-ea"/>
                <a:sym typeface="+mn-lt"/>
              </a:rPr>
              <a:t>— </a:t>
            </a:r>
            <a:r>
              <a:rPr lang="zh-CN" altLang="en-US" sz="3200" b="0" dirty="0" smtClean="0">
                <a:solidFill>
                  <a:srgbClr val="005188"/>
                </a:solidFill>
                <a:latin typeface="+mn-lt"/>
                <a:ea typeface="+mn-ea"/>
                <a:cs typeface="+mn-ea"/>
                <a:sym typeface="+mn-lt"/>
              </a:rPr>
              <a:t>问题点</a:t>
            </a:r>
            <a:endParaRPr lang="en-US" altLang="zh-CN" sz="3200" b="0" dirty="0" smtClean="0">
              <a:solidFill>
                <a:srgbClr val="005188"/>
              </a:solidFill>
              <a:latin typeface="+mn-lt"/>
              <a:ea typeface="+mn-ea"/>
              <a:cs typeface="+mn-ea"/>
              <a:sym typeface="+mn-lt"/>
            </a:endParaRPr>
          </a:p>
        </p:txBody>
      </p:sp>
      <p:pic>
        <p:nvPicPr>
          <p:cNvPr id="4" name="图片 3"/>
          <p:cNvPicPr>
            <a:picLocks noChangeAspect="1"/>
          </p:cNvPicPr>
          <p:nvPr/>
        </p:nvPicPr>
        <p:blipFill>
          <a:blip r:embed="rId1"/>
          <a:stretch>
            <a:fillRect/>
          </a:stretch>
        </p:blipFill>
        <p:spPr>
          <a:xfrm>
            <a:off x="3613150" y="2028825"/>
            <a:ext cx="4965700" cy="2564130"/>
          </a:xfrm>
          <a:prstGeom prst="rect">
            <a:avLst/>
          </a:prstGeom>
        </p:spPr>
      </p:pic>
      <p:pic>
        <p:nvPicPr>
          <p:cNvPr id="7" name="图片 6"/>
          <p:cNvPicPr>
            <a:picLocks noChangeAspect="1"/>
          </p:cNvPicPr>
          <p:nvPr/>
        </p:nvPicPr>
        <p:blipFill>
          <a:blip r:embed="rId2"/>
          <a:stretch>
            <a:fillRect/>
          </a:stretch>
        </p:blipFill>
        <p:spPr>
          <a:xfrm>
            <a:off x="7671435" y="737870"/>
            <a:ext cx="759460" cy="129095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9"/>
    </mc:Choice>
    <mc:Fallback>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2"/>
          <p:cNvSpPr txBox="1"/>
          <p:nvPr/>
        </p:nvSpPr>
        <p:spPr>
          <a:xfrm>
            <a:off x="1192479" y="292682"/>
            <a:ext cx="2737705" cy="425183"/>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zh-CN" altLang="en-US" sz="3200" b="0" dirty="0" smtClean="0">
              <a:solidFill>
                <a:srgbClr val="005188"/>
              </a:solidFill>
              <a:latin typeface="+mn-lt"/>
              <a:ea typeface="+mn-ea"/>
              <a:cs typeface="+mn-ea"/>
              <a:sym typeface="+mn-lt"/>
            </a:endParaRPr>
          </a:p>
        </p:txBody>
      </p:sp>
      <p:sp>
        <p:nvSpPr>
          <p:cNvPr id="19" name="文本框 18"/>
          <p:cNvSpPr txBox="1"/>
          <p:nvPr/>
        </p:nvSpPr>
        <p:spPr>
          <a:xfrm>
            <a:off x="747395" y="801370"/>
            <a:ext cx="10991215" cy="2399665"/>
          </a:xfrm>
          <a:prstGeom prst="rect">
            <a:avLst/>
          </a:prstGeom>
          <a:noFill/>
        </p:spPr>
        <p:txBody>
          <a:bodyPr wrap="square" rtlCol="0">
            <a:spAutoFit/>
          </a:bodyPr>
          <a:p>
            <a:pPr marL="342900" indent="-342900">
              <a:lnSpc>
                <a:spcPct val="150000"/>
              </a:lnSpc>
              <a:buClr>
                <a:srgbClr val="5B9BD5"/>
              </a:buClr>
              <a:buFont typeface="Arial" panose="020B0604020202020204" pitchFamily="34" charset="0"/>
              <a:buChar char="•"/>
            </a:pPr>
            <a:r>
              <a:rPr lang="zh-CN" altLang="en-US" sz="2000">
                <a:solidFill>
                  <a:schemeClr val="accent1">
                    <a:lumMod val="75000"/>
                  </a:schemeClr>
                </a:solidFill>
                <a:sym typeface="+mn-ea"/>
              </a:rPr>
              <a:t>针对于上面考虑的几个点，本论文中考虑的解决方案是：</a:t>
            </a:r>
            <a:endParaRPr lang="zh-CN" altLang="en-US" sz="2000">
              <a:solidFill>
                <a:schemeClr val="accent1">
                  <a:lumMod val="75000"/>
                </a:schemeClr>
              </a:solidFill>
              <a:sym typeface="+mn-ea"/>
            </a:endParaRPr>
          </a:p>
          <a:p>
            <a:pPr indent="0">
              <a:lnSpc>
                <a:spcPct val="150000"/>
              </a:lnSpc>
              <a:buClr>
                <a:srgbClr val="5B9BD5"/>
              </a:buClr>
              <a:buFont typeface="Arial" panose="020B0604020202020204" pitchFamily="34" charset="0"/>
              <a:buNone/>
            </a:pPr>
            <a:r>
              <a:rPr lang="zh-CN" altLang="en-US" sz="2000">
                <a:solidFill>
                  <a:schemeClr val="accent1">
                    <a:lumMod val="75000"/>
                  </a:schemeClr>
                </a:solidFill>
                <a:sym typeface="+mn-ea"/>
              </a:rPr>
              <a:t>         </a:t>
            </a:r>
            <a:r>
              <a:rPr lang="en-US" altLang="zh-CN" sz="2000">
                <a:solidFill>
                  <a:schemeClr val="accent1">
                    <a:lumMod val="75000"/>
                  </a:schemeClr>
                </a:solidFill>
                <a:sym typeface="+mn-ea"/>
              </a:rPr>
              <a:t>[1]</a:t>
            </a:r>
            <a:r>
              <a:rPr lang="zh-CN" altLang="en-US" sz="2000">
                <a:solidFill>
                  <a:schemeClr val="accent1">
                    <a:lumMod val="75000"/>
                  </a:schemeClr>
                </a:solidFill>
                <a:sym typeface="+mn-ea"/>
              </a:rPr>
              <a:t>我们初始的数据是一个城市每个时刻下的轨迹点的出流量和入流量图，每个图是类似于左边的网格形式（通过手机信号等检测出的数字），比如图像大小是</a:t>
            </a:r>
            <a:r>
              <a:rPr lang="en-US" altLang="zh-CN" sz="2000">
                <a:solidFill>
                  <a:schemeClr val="accent1">
                    <a:lumMod val="75000"/>
                  </a:schemeClr>
                </a:solidFill>
                <a:sym typeface="+mn-ea"/>
              </a:rPr>
              <a:t>300*300</a:t>
            </a:r>
            <a:r>
              <a:rPr lang="zh-CN" altLang="en-US" sz="2000">
                <a:solidFill>
                  <a:schemeClr val="accent1">
                    <a:lumMod val="75000"/>
                  </a:schemeClr>
                </a:solidFill>
                <a:sym typeface="+mn-ea"/>
              </a:rPr>
              <a:t>，那么我们就可以针对一个城市某一时刻的流量情况使用</a:t>
            </a:r>
            <a:r>
              <a:rPr lang="en-US" altLang="zh-CN" sz="2000">
                <a:solidFill>
                  <a:schemeClr val="accent1">
                    <a:lumMod val="75000"/>
                  </a:schemeClr>
                </a:solidFill>
                <a:sym typeface="+mn-ea"/>
              </a:rPr>
              <a:t>300*300*2</a:t>
            </a:r>
            <a:r>
              <a:rPr lang="zh-CN" altLang="en-US" sz="2000">
                <a:solidFill>
                  <a:schemeClr val="accent1">
                    <a:lumMod val="75000"/>
                  </a:schemeClr>
                </a:solidFill>
                <a:sym typeface="+mn-ea"/>
              </a:rPr>
              <a:t>大小的矩阵进行表示。</a:t>
            </a:r>
            <a:endParaRPr lang="zh-CN" altLang="en-US" sz="2000">
              <a:solidFill>
                <a:schemeClr val="accent1">
                  <a:lumMod val="75000"/>
                </a:schemeClr>
              </a:solidFill>
              <a:sym typeface="+mn-ea"/>
            </a:endParaRPr>
          </a:p>
          <a:p>
            <a:pPr indent="0">
              <a:lnSpc>
                <a:spcPct val="150000"/>
              </a:lnSpc>
              <a:buClr>
                <a:srgbClr val="5B9BD5"/>
              </a:buClr>
              <a:buFont typeface="Arial" panose="020B0604020202020204" pitchFamily="34" charset="0"/>
              <a:buNone/>
            </a:pPr>
            <a:r>
              <a:rPr lang="zh-CN" altLang="en-US" sz="2000">
                <a:solidFill>
                  <a:schemeClr val="accent1">
                    <a:lumMod val="75000"/>
                  </a:schemeClr>
                </a:solidFill>
                <a:sym typeface="+mn-ea"/>
              </a:rPr>
              <a:t>         每个网格点流量的定义如右图，整体性预测能抓住空间相关性。   </a:t>
            </a:r>
            <a:endParaRPr lang="zh-CN" altLang="en-US" sz="2000">
              <a:solidFill>
                <a:schemeClr val="accent1">
                  <a:lumMod val="75000"/>
                </a:schemeClr>
              </a:solidFill>
              <a:sym typeface="+mn-ea"/>
            </a:endParaRPr>
          </a:p>
        </p:txBody>
      </p:sp>
      <p:sp>
        <p:nvSpPr>
          <p:cNvPr id="3" name="文本占位符 2"/>
          <p:cNvSpPr txBox="1"/>
          <p:nvPr/>
        </p:nvSpPr>
        <p:spPr>
          <a:xfrm>
            <a:off x="1192530" y="292735"/>
            <a:ext cx="4198620" cy="425450"/>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3200" b="0" dirty="0" smtClean="0">
                <a:solidFill>
                  <a:srgbClr val="005188"/>
                </a:solidFill>
                <a:latin typeface="+mn-lt"/>
                <a:ea typeface="+mn-ea"/>
                <a:cs typeface="+mn-ea"/>
                <a:sym typeface="+mn-lt"/>
              </a:rPr>
              <a:t>2.</a:t>
            </a:r>
            <a:r>
              <a:rPr lang="zh-CN" altLang="en-US" sz="3200" b="0" dirty="0" smtClean="0">
                <a:solidFill>
                  <a:srgbClr val="005188"/>
                </a:solidFill>
                <a:latin typeface="+mn-lt"/>
                <a:ea typeface="+mn-ea"/>
                <a:cs typeface="+mn-ea"/>
                <a:sym typeface="+mn-lt"/>
              </a:rPr>
              <a:t>模型设想 </a:t>
            </a:r>
            <a:r>
              <a:rPr lang="en-US" altLang="zh-CN" sz="3200" b="0" dirty="0" smtClean="0">
                <a:solidFill>
                  <a:srgbClr val="005188"/>
                </a:solidFill>
                <a:latin typeface="+mn-lt"/>
                <a:ea typeface="+mn-ea"/>
                <a:cs typeface="+mn-ea"/>
                <a:sym typeface="+mn-lt"/>
              </a:rPr>
              <a:t>— </a:t>
            </a:r>
            <a:r>
              <a:rPr lang="zh-CN" altLang="en-US" sz="3200" b="0" dirty="0" smtClean="0">
                <a:solidFill>
                  <a:srgbClr val="005188"/>
                </a:solidFill>
                <a:latin typeface="+mn-lt"/>
                <a:ea typeface="+mn-ea"/>
                <a:cs typeface="+mn-ea"/>
                <a:sym typeface="+mn-lt"/>
              </a:rPr>
              <a:t>方案</a:t>
            </a:r>
            <a:r>
              <a:rPr lang="en-US" altLang="zh-CN" sz="3200" b="0" dirty="0" smtClean="0">
                <a:solidFill>
                  <a:srgbClr val="005188"/>
                </a:solidFill>
                <a:latin typeface="+mn-lt"/>
                <a:ea typeface="+mn-ea"/>
                <a:cs typeface="+mn-ea"/>
                <a:sym typeface="+mn-lt"/>
              </a:rPr>
              <a:t> </a:t>
            </a:r>
            <a:endParaRPr lang="en-US" altLang="zh-CN" sz="3200" b="0" dirty="0" smtClean="0">
              <a:solidFill>
                <a:srgbClr val="005188"/>
              </a:solidFill>
              <a:latin typeface="+mn-lt"/>
              <a:ea typeface="+mn-ea"/>
              <a:cs typeface="+mn-ea"/>
              <a:sym typeface="+mn-lt"/>
            </a:endParaRPr>
          </a:p>
        </p:txBody>
      </p:sp>
      <p:pic>
        <p:nvPicPr>
          <p:cNvPr id="4" name="图片 3"/>
          <p:cNvPicPr>
            <a:picLocks noChangeAspect="1"/>
          </p:cNvPicPr>
          <p:nvPr/>
        </p:nvPicPr>
        <p:blipFill>
          <a:blip r:embed="rId1"/>
          <a:stretch>
            <a:fillRect/>
          </a:stretch>
        </p:blipFill>
        <p:spPr>
          <a:xfrm>
            <a:off x="10350500" y="-43180"/>
            <a:ext cx="1885315" cy="941070"/>
          </a:xfrm>
          <a:prstGeom prst="rect">
            <a:avLst/>
          </a:prstGeom>
        </p:spPr>
      </p:pic>
      <p:pic>
        <p:nvPicPr>
          <p:cNvPr id="5" name="图片 4"/>
          <p:cNvPicPr>
            <a:picLocks noChangeAspect="1"/>
          </p:cNvPicPr>
          <p:nvPr/>
        </p:nvPicPr>
        <p:blipFill>
          <a:blip r:embed="rId2"/>
          <a:stretch>
            <a:fillRect/>
          </a:stretch>
        </p:blipFill>
        <p:spPr>
          <a:xfrm>
            <a:off x="6390005" y="4271010"/>
            <a:ext cx="5348605" cy="1334770"/>
          </a:xfrm>
          <a:prstGeom prst="rect">
            <a:avLst/>
          </a:prstGeom>
        </p:spPr>
      </p:pic>
      <p:pic>
        <p:nvPicPr>
          <p:cNvPr id="7" name="图片 6"/>
          <p:cNvPicPr>
            <a:picLocks noChangeAspect="1"/>
          </p:cNvPicPr>
          <p:nvPr/>
        </p:nvPicPr>
        <p:blipFill>
          <a:blip r:embed="rId3"/>
          <a:stretch>
            <a:fillRect/>
          </a:stretch>
        </p:blipFill>
        <p:spPr>
          <a:xfrm>
            <a:off x="151130" y="4179570"/>
            <a:ext cx="5996305" cy="136080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9"/>
    </mc:Choice>
    <mc:Fallback>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2"/>
          <p:cNvSpPr txBox="1"/>
          <p:nvPr/>
        </p:nvSpPr>
        <p:spPr>
          <a:xfrm>
            <a:off x="1192479" y="292682"/>
            <a:ext cx="2737705" cy="425183"/>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zh-CN" altLang="en-US" sz="3200" b="0" dirty="0" smtClean="0">
              <a:solidFill>
                <a:srgbClr val="005188"/>
              </a:solidFill>
              <a:latin typeface="+mn-lt"/>
              <a:ea typeface="+mn-ea"/>
              <a:cs typeface="+mn-ea"/>
              <a:sym typeface="+mn-lt"/>
            </a:endParaRPr>
          </a:p>
        </p:txBody>
      </p:sp>
      <p:sp>
        <p:nvSpPr>
          <p:cNvPr id="19" name="文本框 18"/>
          <p:cNvSpPr txBox="1"/>
          <p:nvPr/>
        </p:nvSpPr>
        <p:spPr>
          <a:xfrm>
            <a:off x="600075" y="878840"/>
            <a:ext cx="10991215" cy="5631180"/>
          </a:xfrm>
          <a:prstGeom prst="rect">
            <a:avLst/>
          </a:prstGeom>
          <a:noFill/>
        </p:spPr>
        <p:txBody>
          <a:bodyPr wrap="square" rtlCol="0">
            <a:spAutoFit/>
          </a:bodyPr>
          <a:p>
            <a:pPr indent="0">
              <a:lnSpc>
                <a:spcPct val="150000"/>
              </a:lnSpc>
              <a:buClr>
                <a:srgbClr val="5B9BD5"/>
              </a:buClr>
              <a:buFont typeface="Arial" panose="020B0604020202020204" pitchFamily="34" charset="0"/>
              <a:buNone/>
            </a:pPr>
            <a:r>
              <a:rPr lang="zh-CN" altLang="en-US" sz="2000">
                <a:solidFill>
                  <a:schemeClr val="accent1">
                    <a:lumMod val="75000"/>
                  </a:schemeClr>
                </a:solidFill>
                <a:sym typeface="+mn-ea"/>
              </a:rPr>
              <a:t>         </a:t>
            </a:r>
            <a:r>
              <a:rPr lang="en-US" altLang="zh-CN" sz="2000">
                <a:solidFill>
                  <a:schemeClr val="accent1">
                    <a:lumMod val="75000"/>
                  </a:schemeClr>
                </a:solidFill>
                <a:sym typeface="+mn-ea"/>
              </a:rPr>
              <a:t>[2]</a:t>
            </a:r>
            <a:r>
              <a:rPr lang="zh-CN" altLang="en-US" sz="2000">
                <a:solidFill>
                  <a:schemeClr val="accent1">
                    <a:lumMod val="75000"/>
                  </a:schemeClr>
                </a:solidFill>
                <a:sym typeface="+mn-ea"/>
              </a:rPr>
              <a:t>  在对时空数据的时间性和空间性抽取方面上，分别考虑时间和空间相关性。</a:t>
            </a:r>
            <a:endParaRPr lang="zh-CN" altLang="en-US" sz="2000">
              <a:solidFill>
                <a:schemeClr val="accent1">
                  <a:lumMod val="75000"/>
                </a:schemeClr>
              </a:solidFill>
              <a:sym typeface="+mn-ea"/>
            </a:endParaRPr>
          </a:p>
          <a:p>
            <a:pPr indent="0">
              <a:lnSpc>
                <a:spcPct val="150000"/>
              </a:lnSpc>
              <a:buClr>
                <a:srgbClr val="5B9BD5"/>
              </a:buClr>
              <a:buFont typeface="Arial" panose="020B0604020202020204" pitchFamily="34" charset="0"/>
              <a:buNone/>
            </a:pPr>
            <a:r>
              <a:rPr lang="zh-CN" altLang="en-US" sz="2000">
                <a:solidFill>
                  <a:schemeClr val="accent1">
                    <a:lumMod val="75000"/>
                  </a:schemeClr>
                </a:solidFill>
                <a:sym typeface="+mn-ea"/>
              </a:rPr>
              <a:t>         时间特性的抽取方式是将帧点图按照相近性、周期性、趋势性分别组合成不同特点的时间序列，组合后作为模型的输入，通过组合成这样的输入形式输入时空残差网络学习流量图上的时间相关性（模型里面的东西体现时间性了吗？）。</a:t>
            </a:r>
            <a:endParaRPr lang="zh-CN" altLang="en-US" sz="2000">
              <a:solidFill>
                <a:schemeClr val="accent1">
                  <a:lumMod val="75000"/>
                </a:schemeClr>
              </a:solidFill>
              <a:sym typeface="+mn-ea"/>
            </a:endParaRPr>
          </a:p>
          <a:p>
            <a:pPr indent="0">
              <a:lnSpc>
                <a:spcPct val="150000"/>
              </a:lnSpc>
              <a:buClr>
                <a:srgbClr val="5B9BD5"/>
              </a:buClr>
              <a:buFont typeface="Arial" panose="020B0604020202020204" pitchFamily="34" charset="0"/>
              <a:buNone/>
            </a:pPr>
            <a:r>
              <a:rPr lang="zh-CN" altLang="en-US" sz="2000">
                <a:solidFill>
                  <a:schemeClr val="accent1">
                    <a:lumMod val="75000"/>
                  </a:schemeClr>
                </a:solidFill>
                <a:sym typeface="+mn-ea"/>
              </a:rPr>
              <a:t>         空间特性的抽取是通过右图的时空残差网络来学习帧点图上点之间的空间相关性，多层卷积学习空间远距离的相关性。</a:t>
            </a:r>
            <a:endParaRPr lang="zh-CN" altLang="en-US" sz="2000">
              <a:solidFill>
                <a:schemeClr val="accent1">
                  <a:lumMod val="75000"/>
                </a:schemeClr>
              </a:solidFill>
              <a:sym typeface="+mn-ea"/>
            </a:endParaRPr>
          </a:p>
          <a:p>
            <a:pPr indent="0">
              <a:lnSpc>
                <a:spcPct val="150000"/>
              </a:lnSpc>
              <a:buClr>
                <a:srgbClr val="5B9BD5"/>
              </a:buClr>
              <a:buFont typeface="Arial" panose="020B0604020202020204" pitchFamily="34" charset="0"/>
              <a:buNone/>
            </a:pPr>
            <a:endParaRPr lang="zh-CN" altLang="en-US" sz="2000">
              <a:solidFill>
                <a:schemeClr val="accent1">
                  <a:lumMod val="75000"/>
                </a:schemeClr>
              </a:solidFill>
              <a:sym typeface="+mn-ea"/>
            </a:endParaRPr>
          </a:p>
          <a:p>
            <a:pPr indent="0">
              <a:lnSpc>
                <a:spcPct val="150000"/>
              </a:lnSpc>
              <a:buClr>
                <a:srgbClr val="5B9BD5"/>
              </a:buClr>
              <a:buFont typeface="Arial" panose="020B0604020202020204" pitchFamily="34" charset="0"/>
              <a:buNone/>
            </a:pPr>
            <a:endParaRPr lang="zh-CN" altLang="en-US" sz="2000">
              <a:solidFill>
                <a:schemeClr val="accent1">
                  <a:lumMod val="75000"/>
                </a:schemeClr>
              </a:solidFill>
              <a:sym typeface="+mn-ea"/>
            </a:endParaRPr>
          </a:p>
          <a:p>
            <a:pPr indent="0">
              <a:lnSpc>
                <a:spcPct val="150000"/>
              </a:lnSpc>
              <a:buClr>
                <a:srgbClr val="5B9BD5"/>
              </a:buClr>
              <a:buFont typeface="Arial" panose="020B0604020202020204" pitchFamily="34" charset="0"/>
              <a:buNone/>
            </a:pPr>
            <a:endParaRPr lang="zh-CN" altLang="en-US" sz="2000">
              <a:solidFill>
                <a:schemeClr val="accent1">
                  <a:lumMod val="75000"/>
                </a:schemeClr>
              </a:solidFill>
              <a:sym typeface="+mn-ea"/>
            </a:endParaRPr>
          </a:p>
          <a:p>
            <a:pPr indent="0">
              <a:lnSpc>
                <a:spcPct val="150000"/>
              </a:lnSpc>
              <a:buClr>
                <a:srgbClr val="5B9BD5"/>
              </a:buClr>
              <a:buFont typeface="Arial" panose="020B0604020202020204" pitchFamily="34" charset="0"/>
              <a:buNone/>
            </a:pPr>
            <a:endParaRPr lang="zh-CN" altLang="en-US" sz="2000">
              <a:solidFill>
                <a:schemeClr val="accent1">
                  <a:lumMod val="75000"/>
                </a:schemeClr>
              </a:solidFill>
              <a:sym typeface="+mn-ea"/>
            </a:endParaRPr>
          </a:p>
          <a:p>
            <a:pPr indent="0">
              <a:lnSpc>
                <a:spcPct val="150000"/>
              </a:lnSpc>
              <a:buClr>
                <a:srgbClr val="5B9BD5"/>
              </a:buClr>
              <a:buFont typeface="Arial" panose="020B0604020202020204" pitchFamily="34" charset="0"/>
              <a:buNone/>
            </a:pPr>
            <a:r>
              <a:rPr lang="en-US" altLang="zh-CN" sz="2000">
                <a:solidFill>
                  <a:schemeClr val="accent1">
                    <a:lumMod val="75000"/>
                  </a:schemeClr>
                </a:solidFill>
                <a:sym typeface="+mn-ea"/>
              </a:rPr>
              <a:t>  </a:t>
            </a:r>
            <a:endParaRPr lang="en-US" altLang="zh-CN" sz="2000">
              <a:solidFill>
                <a:schemeClr val="accent1">
                  <a:lumMod val="75000"/>
                </a:schemeClr>
              </a:solidFill>
              <a:sym typeface="+mn-ea"/>
            </a:endParaRPr>
          </a:p>
          <a:p>
            <a:pPr indent="0">
              <a:lnSpc>
                <a:spcPct val="150000"/>
              </a:lnSpc>
              <a:buClr>
                <a:srgbClr val="5B9BD5"/>
              </a:buClr>
              <a:buFont typeface="Arial" panose="020B0604020202020204" pitchFamily="34" charset="0"/>
              <a:buNone/>
            </a:pPr>
            <a:r>
              <a:rPr lang="en-US" altLang="zh-CN" sz="2000">
                <a:solidFill>
                  <a:schemeClr val="accent1">
                    <a:lumMod val="75000"/>
                  </a:schemeClr>
                </a:solidFill>
                <a:sym typeface="+mn-ea"/>
              </a:rPr>
              <a:t>         [3]</a:t>
            </a:r>
            <a:r>
              <a:rPr lang="zh-CN" altLang="en-US" sz="2000">
                <a:solidFill>
                  <a:schemeClr val="accent1">
                    <a:lumMod val="75000"/>
                  </a:schemeClr>
                </a:solidFill>
                <a:sym typeface="+mn-ea"/>
              </a:rPr>
              <a:t>不同任务数据的融合，论文没说，我也不知道。</a:t>
            </a:r>
            <a:endParaRPr lang="zh-CN" altLang="en-US" sz="2000">
              <a:solidFill>
                <a:schemeClr val="accent1">
                  <a:lumMod val="75000"/>
                </a:schemeClr>
              </a:solidFill>
              <a:sym typeface="+mn-ea"/>
            </a:endParaRPr>
          </a:p>
        </p:txBody>
      </p:sp>
      <p:sp>
        <p:nvSpPr>
          <p:cNvPr id="3" name="文本占位符 2"/>
          <p:cNvSpPr txBox="1"/>
          <p:nvPr/>
        </p:nvSpPr>
        <p:spPr>
          <a:xfrm>
            <a:off x="1192530" y="292735"/>
            <a:ext cx="4198620" cy="425450"/>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3200" b="0" dirty="0" smtClean="0">
                <a:solidFill>
                  <a:srgbClr val="005188"/>
                </a:solidFill>
                <a:latin typeface="+mn-lt"/>
                <a:ea typeface="+mn-ea"/>
                <a:cs typeface="+mn-ea"/>
                <a:sym typeface="+mn-lt"/>
              </a:rPr>
              <a:t>2.</a:t>
            </a:r>
            <a:r>
              <a:rPr lang="zh-CN" altLang="en-US" sz="3200" b="0" dirty="0" smtClean="0">
                <a:solidFill>
                  <a:srgbClr val="005188"/>
                </a:solidFill>
                <a:latin typeface="+mn-lt"/>
                <a:ea typeface="+mn-ea"/>
                <a:cs typeface="+mn-ea"/>
                <a:sym typeface="+mn-lt"/>
              </a:rPr>
              <a:t>模型设想 </a:t>
            </a:r>
            <a:r>
              <a:rPr lang="en-US" altLang="zh-CN" sz="3200" b="0" dirty="0" smtClean="0">
                <a:solidFill>
                  <a:srgbClr val="005188"/>
                </a:solidFill>
                <a:latin typeface="+mn-lt"/>
                <a:ea typeface="+mn-ea"/>
                <a:cs typeface="+mn-ea"/>
                <a:sym typeface="+mn-lt"/>
              </a:rPr>
              <a:t>— </a:t>
            </a:r>
            <a:r>
              <a:rPr lang="zh-CN" altLang="en-US" sz="3200" b="0" dirty="0" smtClean="0">
                <a:solidFill>
                  <a:srgbClr val="005188"/>
                </a:solidFill>
                <a:latin typeface="+mn-lt"/>
                <a:ea typeface="+mn-ea"/>
                <a:cs typeface="+mn-ea"/>
                <a:sym typeface="+mn-lt"/>
              </a:rPr>
              <a:t>方案</a:t>
            </a:r>
            <a:r>
              <a:rPr lang="en-US" altLang="zh-CN" sz="3200" b="0" dirty="0" smtClean="0">
                <a:solidFill>
                  <a:srgbClr val="005188"/>
                </a:solidFill>
                <a:latin typeface="+mn-lt"/>
                <a:ea typeface="+mn-ea"/>
                <a:cs typeface="+mn-ea"/>
                <a:sym typeface="+mn-lt"/>
              </a:rPr>
              <a:t> </a:t>
            </a:r>
            <a:endParaRPr lang="en-US" altLang="zh-CN" sz="3200" b="0" dirty="0" smtClean="0">
              <a:solidFill>
                <a:srgbClr val="005188"/>
              </a:solidFill>
              <a:latin typeface="+mn-lt"/>
              <a:ea typeface="+mn-ea"/>
              <a:cs typeface="+mn-ea"/>
              <a:sym typeface="+mn-lt"/>
            </a:endParaRPr>
          </a:p>
        </p:txBody>
      </p:sp>
      <p:pic>
        <p:nvPicPr>
          <p:cNvPr id="6" name="图片 5"/>
          <p:cNvPicPr>
            <a:picLocks noChangeAspect="1"/>
          </p:cNvPicPr>
          <p:nvPr/>
        </p:nvPicPr>
        <p:blipFill>
          <a:blip r:embed="rId1"/>
          <a:stretch>
            <a:fillRect/>
          </a:stretch>
        </p:blipFill>
        <p:spPr>
          <a:xfrm>
            <a:off x="-64770" y="3608705"/>
            <a:ext cx="6738620" cy="2012950"/>
          </a:xfrm>
          <a:prstGeom prst="rect">
            <a:avLst/>
          </a:prstGeom>
        </p:spPr>
      </p:pic>
      <p:pic>
        <p:nvPicPr>
          <p:cNvPr id="8" name="图片 7"/>
          <p:cNvPicPr>
            <a:picLocks noChangeAspect="1"/>
          </p:cNvPicPr>
          <p:nvPr/>
        </p:nvPicPr>
        <p:blipFill>
          <a:blip r:embed="rId2"/>
          <a:stretch>
            <a:fillRect/>
          </a:stretch>
        </p:blipFill>
        <p:spPr>
          <a:xfrm>
            <a:off x="7063740" y="3434080"/>
            <a:ext cx="5039995" cy="236283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9"/>
    </mc:Choice>
    <mc:Fallback>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2"/>
          <p:cNvSpPr txBox="1"/>
          <p:nvPr/>
        </p:nvSpPr>
        <p:spPr>
          <a:xfrm>
            <a:off x="1192479" y="292682"/>
            <a:ext cx="2737705" cy="425183"/>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zh-CN" altLang="en-US" sz="3200" b="0" dirty="0" smtClean="0">
              <a:solidFill>
                <a:srgbClr val="005188"/>
              </a:solidFill>
              <a:latin typeface="+mn-lt"/>
              <a:ea typeface="+mn-ea"/>
              <a:cs typeface="+mn-ea"/>
              <a:sym typeface="+mn-lt"/>
            </a:endParaRPr>
          </a:p>
        </p:txBody>
      </p:sp>
      <p:sp>
        <p:nvSpPr>
          <p:cNvPr id="19" name="文本框 18"/>
          <p:cNvSpPr txBox="1"/>
          <p:nvPr/>
        </p:nvSpPr>
        <p:spPr>
          <a:xfrm>
            <a:off x="600075" y="878840"/>
            <a:ext cx="10991215" cy="2399665"/>
          </a:xfrm>
          <a:prstGeom prst="rect">
            <a:avLst/>
          </a:prstGeom>
          <a:noFill/>
        </p:spPr>
        <p:txBody>
          <a:bodyPr wrap="square" rtlCol="0">
            <a:spAutoFit/>
          </a:bodyPr>
          <a:p>
            <a:pPr marL="342900" indent="-342900">
              <a:lnSpc>
                <a:spcPct val="150000"/>
              </a:lnSpc>
              <a:buClr>
                <a:srgbClr val="5B9BD5"/>
              </a:buClr>
              <a:buFont typeface="Arial" panose="020B0604020202020204" pitchFamily="34" charset="0"/>
              <a:buChar char="•"/>
            </a:pPr>
            <a:r>
              <a:rPr lang="zh-CN" altLang="en-US" sz="2000">
                <a:solidFill>
                  <a:schemeClr val="accent1">
                    <a:lumMod val="75000"/>
                  </a:schemeClr>
                </a:solidFill>
                <a:sym typeface="+mn-ea"/>
              </a:rPr>
              <a:t>日常生活中，交通流量往往会受到很多外部因素（比如天气、工作日和重大事件）的影响，因此我们有必要在设计模型时考虑这方面的因素。</a:t>
            </a:r>
            <a:endParaRPr lang="zh-CN" altLang="en-US" sz="2000">
              <a:solidFill>
                <a:schemeClr val="accent1">
                  <a:lumMod val="75000"/>
                </a:schemeClr>
              </a:solidFill>
              <a:sym typeface="+mn-ea"/>
            </a:endParaRPr>
          </a:p>
          <a:p>
            <a:pPr marL="342900" indent="-342900">
              <a:lnSpc>
                <a:spcPct val="150000"/>
              </a:lnSpc>
              <a:buClr>
                <a:srgbClr val="5B9BD5"/>
              </a:buClr>
              <a:buFont typeface="Arial" panose="020B0604020202020204" pitchFamily="34" charset="0"/>
              <a:buChar char="•"/>
            </a:pPr>
            <a:r>
              <a:rPr lang="zh-CN" altLang="en-US" sz="2000">
                <a:solidFill>
                  <a:schemeClr val="accent1">
                    <a:lumMod val="75000"/>
                  </a:schemeClr>
                </a:solidFill>
                <a:sym typeface="+mn-ea"/>
              </a:rPr>
              <a:t>左图展示了节假日对交通流量的影响，可以看出节假日期间流量减少了很多，中图展示了天气因素（雷雨天）对流量的影响，因此我们在模型中设计了右图的结构来将外部因素融入到预测任务中。</a:t>
            </a:r>
            <a:endParaRPr lang="zh-CN" altLang="en-US" sz="2000">
              <a:solidFill>
                <a:schemeClr val="accent1">
                  <a:lumMod val="75000"/>
                </a:schemeClr>
              </a:solidFill>
              <a:sym typeface="+mn-ea"/>
            </a:endParaRPr>
          </a:p>
        </p:txBody>
      </p:sp>
      <p:sp>
        <p:nvSpPr>
          <p:cNvPr id="3" name="文本占位符 2"/>
          <p:cNvSpPr txBox="1"/>
          <p:nvPr/>
        </p:nvSpPr>
        <p:spPr>
          <a:xfrm>
            <a:off x="1192530" y="292735"/>
            <a:ext cx="4198620" cy="425450"/>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3200" b="0" dirty="0" smtClean="0">
                <a:solidFill>
                  <a:srgbClr val="005188"/>
                </a:solidFill>
                <a:latin typeface="+mn-lt"/>
                <a:ea typeface="+mn-ea"/>
                <a:cs typeface="+mn-ea"/>
                <a:sym typeface="+mn-lt"/>
              </a:rPr>
              <a:t>3.</a:t>
            </a:r>
            <a:r>
              <a:rPr lang="zh-CN" altLang="en-US" sz="3200" b="0" dirty="0" smtClean="0">
                <a:solidFill>
                  <a:srgbClr val="005188"/>
                </a:solidFill>
                <a:latin typeface="+mn-lt"/>
                <a:ea typeface="+mn-ea"/>
                <a:cs typeface="+mn-ea"/>
                <a:sym typeface="+mn-lt"/>
              </a:rPr>
              <a:t>影响因素</a:t>
            </a:r>
            <a:r>
              <a:rPr lang="en-US" altLang="zh-CN" sz="3200" b="0" dirty="0" smtClean="0">
                <a:solidFill>
                  <a:srgbClr val="005188"/>
                </a:solidFill>
                <a:latin typeface="+mn-lt"/>
                <a:ea typeface="+mn-ea"/>
                <a:cs typeface="+mn-ea"/>
                <a:sym typeface="+mn-lt"/>
              </a:rPr>
              <a:t> </a:t>
            </a:r>
            <a:endParaRPr lang="en-US" altLang="zh-CN" sz="3200" b="0" dirty="0" smtClean="0">
              <a:solidFill>
                <a:srgbClr val="005188"/>
              </a:solidFill>
              <a:latin typeface="+mn-lt"/>
              <a:ea typeface="+mn-ea"/>
              <a:cs typeface="+mn-ea"/>
              <a:sym typeface="+mn-lt"/>
            </a:endParaRPr>
          </a:p>
        </p:txBody>
      </p:sp>
      <p:pic>
        <p:nvPicPr>
          <p:cNvPr id="4" name="图片 3"/>
          <p:cNvPicPr>
            <a:picLocks noChangeAspect="1"/>
          </p:cNvPicPr>
          <p:nvPr/>
        </p:nvPicPr>
        <p:blipFill>
          <a:blip r:embed="rId1"/>
          <a:stretch>
            <a:fillRect/>
          </a:stretch>
        </p:blipFill>
        <p:spPr>
          <a:xfrm>
            <a:off x="600075" y="3896995"/>
            <a:ext cx="3702685" cy="2406015"/>
          </a:xfrm>
          <a:prstGeom prst="rect">
            <a:avLst/>
          </a:prstGeom>
        </p:spPr>
      </p:pic>
      <p:pic>
        <p:nvPicPr>
          <p:cNvPr id="5" name="图片 4"/>
          <p:cNvPicPr>
            <a:picLocks noChangeAspect="1"/>
          </p:cNvPicPr>
          <p:nvPr/>
        </p:nvPicPr>
        <p:blipFill>
          <a:blip r:embed="rId2"/>
          <a:stretch>
            <a:fillRect/>
          </a:stretch>
        </p:blipFill>
        <p:spPr>
          <a:xfrm>
            <a:off x="4499610" y="3896995"/>
            <a:ext cx="3901440" cy="2513965"/>
          </a:xfrm>
          <a:prstGeom prst="rect">
            <a:avLst/>
          </a:prstGeom>
        </p:spPr>
      </p:pic>
      <p:pic>
        <p:nvPicPr>
          <p:cNvPr id="7" name="图片 6"/>
          <p:cNvPicPr>
            <a:picLocks noChangeAspect="1"/>
          </p:cNvPicPr>
          <p:nvPr/>
        </p:nvPicPr>
        <p:blipFill>
          <a:blip r:embed="rId3"/>
          <a:stretch>
            <a:fillRect/>
          </a:stretch>
        </p:blipFill>
        <p:spPr>
          <a:xfrm>
            <a:off x="9554845" y="2816860"/>
            <a:ext cx="1441450" cy="400558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9"/>
    </mc:Choice>
    <mc:Fallback>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2"/>
          <p:cNvSpPr txBox="1"/>
          <p:nvPr/>
        </p:nvSpPr>
        <p:spPr>
          <a:xfrm>
            <a:off x="3120390" y="464185"/>
            <a:ext cx="4605020" cy="425450"/>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zh-CN" altLang="en-US" sz="3200" b="0" dirty="0">
                <a:solidFill>
                  <a:srgbClr val="005188"/>
                </a:solidFill>
                <a:latin typeface="+mn-lt"/>
                <a:ea typeface="+mn-ea"/>
                <a:cs typeface="+mn-ea"/>
                <a:sym typeface="+mn-lt"/>
              </a:rPr>
              <a:t>三.系统结构</a:t>
            </a:r>
            <a:endParaRPr lang="zh-CN" altLang="en-US" sz="3200" b="0" dirty="0">
              <a:solidFill>
                <a:srgbClr val="005188"/>
              </a:solidFill>
              <a:latin typeface="+mn-lt"/>
              <a:ea typeface="+mn-ea"/>
              <a:cs typeface="+mn-ea"/>
              <a:sym typeface="+mn-lt"/>
            </a:endParaRPr>
          </a:p>
        </p:txBody>
      </p:sp>
      <p:grpSp>
        <p:nvGrpSpPr>
          <p:cNvPr id="19" name="chenying0907 18"/>
          <p:cNvGrpSpPr/>
          <p:nvPr/>
        </p:nvGrpSpPr>
        <p:grpSpPr>
          <a:xfrm>
            <a:off x="3246755" y="2026285"/>
            <a:ext cx="2036445" cy="2113280"/>
            <a:chOff x="1480387" y="2179758"/>
            <a:chExt cx="1984612" cy="2113211"/>
          </a:xfrm>
        </p:grpSpPr>
        <p:sp>
          <p:nvSpPr>
            <p:cNvPr id="4" name="chenying0907 108"/>
            <p:cNvSpPr>
              <a:spLocks noEditPoints="1"/>
            </p:cNvSpPr>
            <p:nvPr/>
          </p:nvSpPr>
          <p:spPr bwMode="auto">
            <a:xfrm>
              <a:off x="1480387" y="2179758"/>
              <a:ext cx="1984612" cy="2113211"/>
            </a:xfrm>
            <a:custGeom>
              <a:avLst/>
              <a:gdLst>
                <a:gd name="T0" fmla="*/ 656 w 983"/>
                <a:gd name="T1" fmla="*/ 80 h 1046"/>
                <a:gd name="T2" fmla="*/ 729 w 983"/>
                <a:gd name="T3" fmla="*/ 67 h 1046"/>
                <a:gd name="T4" fmla="*/ 798 w 983"/>
                <a:gd name="T5" fmla="*/ 260 h 1046"/>
                <a:gd name="T6" fmla="*/ 895 w 983"/>
                <a:gd name="T7" fmla="*/ 601 h 1046"/>
                <a:gd name="T8" fmla="*/ 965 w 983"/>
                <a:gd name="T9" fmla="*/ 773 h 1046"/>
                <a:gd name="T10" fmla="*/ 831 w 983"/>
                <a:gd name="T11" fmla="*/ 833 h 1046"/>
                <a:gd name="T12" fmla="*/ 633 w 983"/>
                <a:gd name="T13" fmla="*/ 882 h 1046"/>
                <a:gd name="T14" fmla="*/ 206 w 983"/>
                <a:gd name="T15" fmla="*/ 1046 h 1046"/>
                <a:gd name="T16" fmla="*/ 164 w 983"/>
                <a:gd name="T17" fmla="*/ 951 h 1046"/>
                <a:gd name="T18" fmla="*/ 102 w 983"/>
                <a:gd name="T19" fmla="*/ 790 h 1046"/>
                <a:gd name="T20" fmla="*/ 49 w 983"/>
                <a:gd name="T21" fmla="*/ 623 h 1046"/>
                <a:gd name="T22" fmla="*/ 16 w 983"/>
                <a:gd name="T23" fmla="*/ 435 h 1046"/>
                <a:gd name="T24" fmla="*/ 131 w 983"/>
                <a:gd name="T25" fmla="*/ 234 h 1046"/>
                <a:gd name="T26" fmla="*/ 363 w 983"/>
                <a:gd name="T27" fmla="*/ 159 h 1046"/>
                <a:gd name="T28" fmla="*/ 394 w 983"/>
                <a:gd name="T29" fmla="*/ 17 h 1046"/>
                <a:gd name="T30" fmla="*/ 519 w 983"/>
                <a:gd name="T31" fmla="*/ 44 h 1046"/>
                <a:gd name="T32" fmla="*/ 463 w 983"/>
                <a:gd name="T33" fmla="*/ 209 h 1046"/>
                <a:gd name="T34" fmla="*/ 547 w 983"/>
                <a:gd name="T35" fmla="*/ 252 h 1046"/>
                <a:gd name="T36" fmla="*/ 509 w 983"/>
                <a:gd name="T37" fmla="*/ 366 h 1046"/>
                <a:gd name="T38" fmla="*/ 435 w 983"/>
                <a:gd name="T39" fmla="*/ 33 h 1046"/>
                <a:gd name="T40" fmla="*/ 529 w 983"/>
                <a:gd name="T41" fmla="*/ 114 h 1046"/>
                <a:gd name="T42" fmla="*/ 485 w 983"/>
                <a:gd name="T43" fmla="*/ 24 h 1046"/>
                <a:gd name="T44" fmla="*/ 382 w 983"/>
                <a:gd name="T45" fmla="*/ 82 h 1046"/>
                <a:gd name="T46" fmla="*/ 455 w 983"/>
                <a:gd name="T47" fmla="*/ 307 h 1046"/>
                <a:gd name="T48" fmla="*/ 561 w 983"/>
                <a:gd name="T49" fmla="*/ 383 h 1046"/>
                <a:gd name="T50" fmla="*/ 572 w 983"/>
                <a:gd name="T51" fmla="*/ 271 h 1046"/>
                <a:gd name="T52" fmla="*/ 501 w 983"/>
                <a:gd name="T53" fmla="*/ 114 h 1046"/>
                <a:gd name="T54" fmla="*/ 470 w 983"/>
                <a:gd name="T55" fmla="*/ 256 h 1046"/>
                <a:gd name="T56" fmla="*/ 501 w 983"/>
                <a:gd name="T57" fmla="*/ 83 h 1046"/>
                <a:gd name="T58" fmla="*/ 423 w 983"/>
                <a:gd name="T59" fmla="*/ 56 h 1046"/>
                <a:gd name="T60" fmla="*/ 424 w 983"/>
                <a:gd name="T61" fmla="*/ 143 h 1046"/>
                <a:gd name="T62" fmla="*/ 501 w 983"/>
                <a:gd name="T63" fmla="*/ 83 h 1046"/>
                <a:gd name="T64" fmla="*/ 637 w 983"/>
                <a:gd name="T65" fmla="*/ 98 h 1046"/>
                <a:gd name="T66" fmla="*/ 566 w 983"/>
                <a:gd name="T67" fmla="*/ 225 h 1046"/>
                <a:gd name="T68" fmla="*/ 520 w 983"/>
                <a:gd name="T69" fmla="*/ 396 h 1046"/>
                <a:gd name="T70" fmla="*/ 362 w 983"/>
                <a:gd name="T71" fmla="*/ 169 h 1046"/>
                <a:gd name="T72" fmla="*/ 219 w 983"/>
                <a:gd name="T73" fmla="*/ 210 h 1046"/>
                <a:gd name="T74" fmla="*/ 16 w 983"/>
                <a:gd name="T75" fmla="*/ 293 h 1046"/>
                <a:gd name="T76" fmla="*/ 72 w 983"/>
                <a:gd name="T77" fmla="*/ 657 h 1046"/>
                <a:gd name="T78" fmla="*/ 161 w 983"/>
                <a:gd name="T79" fmla="*/ 920 h 1046"/>
                <a:gd name="T80" fmla="*/ 642 w 983"/>
                <a:gd name="T81" fmla="*/ 870 h 1046"/>
                <a:gd name="T82" fmla="*/ 916 w 983"/>
                <a:gd name="T83" fmla="*/ 780 h 1046"/>
                <a:gd name="T84" fmla="*/ 897 w 983"/>
                <a:gd name="T85" fmla="*/ 635 h 1046"/>
                <a:gd name="T86" fmla="*/ 799 w 983"/>
                <a:gd name="T87" fmla="*/ 327 h 1046"/>
                <a:gd name="T88" fmla="*/ 759 w 983"/>
                <a:gd name="T89" fmla="*/ 79 h 1046"/>
                <a:gd name="T90" fmla="*/ 546 w 983"/>
                <a:gd name="T91" fmla="*/ 354 h 1046"/>
                <a:gd name="T92" fmla="*/ 458 w 983"/>
                <a:gd name="T93" fmla="*/ 140 h 1046"/>
                <a:gd name="T94" fmla="*/ 488 w 983"/>
                <a:gd name="T95" fmla="*/ 240 h 1046"/>
                <a:gd name="T96" fmla="*/ 484 w 983"/>
                <a:gd name="T97" fmla="*/ 298 h 10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983" h="1046">
                  <a:moveTo>
                    <a:pt x="546" y="104"/>
                  </a:moveTo>
                  <a:cubicBezTo>
                    <a:pt x="572" y="99"/>
                    <a:pt x="602" y="89"/>
                    <a:pt x="631" y="82"/>
                  </a:cubicBezTo>
                  <a:cubicBezTo>
                    <a:pt x="639" y="80"/>
                    <a:pt x="648" y="81"/>
                    <a:pt x="656" y="80"/>
                  </a:cubicBezTo>
                  <a:cubicBezTo>
                    <a:pt x="659" y="80"/>
                    <a:pt x="662" y="77"/>
                    <a:pt x="666" y="77"/>
                  </a:cubicBezTo>
                  <a:cubicBezTo>
                    <a:pt x="674" y="75"/>
                    <a:pt x="683" y="78"/>
                    <a:pt x="691" y="77"/>
                  </a:cubicBezTo>
                  <a:cubicBezTo>
                    <a:pt x="702" y="75"/>
                    <a:pt x="717" y="69"/>
                    <a:pt x="729" y="67"/>
                  </a:cubicBezTo>
                  <a:cubicBezTo>
                    <a:pt x="744" y="64"/>
                    <a:pt x="759" y="66"/>
                    <a:pt x="774" y="69"/>
                  </a:cubicBezTo>
                  <a:cubicBezTo>
                    <a:pt x="779" y="98"/>
                    <a:pt x="790" y="145"/>
                    <a:pt x="785" y="168"/>
                  </a:cubicBezTo>
                  <a:cubicBezTo>
                    <a:pt x="790" y="202"/>
                    <a:pt x="788" y="235"/>
                    <a:pt x="798" y="260"/>
                  </a:cubicBezTo>
                  <a:cubicBezTo>
                    <a:pt x="803" y="297"/>
                    <a:pt x="810" y="337"/>
                    <a:pt x="816" y="374"/>
                  </a:cubicBezTo>
                  <a:cubicBezTo>
                    <a:pt x="823" y="413"/>
                    <a:pt x="837" y="447"/>
                    <a:pt x="849" y="480"/>
                  </a:cubicBezTo>
                  <a:cubicBezTo>
                    <a:pt x="864" y="522"/>
                    <a:pt x="877" y="563"/>
                    <a:pt x="895" y="601"/>
                  </a:cubicBezTo>
                  <a:cubicBezTo>
                    <a:pt x="919" y="650"/>
                    <a:pt x="952" y="695"/>
                    <a:pt x="973" y="747"/>
                  </a:cubicBezTo>
                  <a:cubicBezTo>
                    <a:pt x="979" y="752"/>
                    <a:pt x="983" y="759"/>
                    <a:pt x="980" y="765"/>
                  </a:cubicBezTo>
                  <a:cubicBezTo>
                    <a:pt x="978" y="770"/>
                    <a:pt x="971" y="770"/>
                    <a:pt x="965" y="773"/>
                  </a:cubicBezTo>
                  <a:cubicBezTo>
                    <a:pt x="956" y="777"/>
                    <a:pt x="945" y="785"/>
                    <a:pt x="932" y="789"/>
                  </a:cubicBezTo>
                  <a:cubicBezTo>
                    <a:pt x="908" y="797"/>
                    <a:pt x="883" y="808"/>
                    <a:pt x="865" y="818"/>
                  </a:cubicBezTo>
                  <a:cubicBezTo>
                    <a:pt x="856" y="823"/>
                    <a:pt x="839" y="825"/>
                    <a:pt x="831" y="833"/>
                  </a:cubicBezTo>
                  <a:cubicBezTo>
                    <a:pt x="789" y="838"/>
                    <a:pt x="729" y="860"/>
                    <a:pt x="681" y="871"/>
                  </a:cubicBezTo>
                  <a:cubicBezTo>
                    <a:pt x="677" y="871"/>
                    <a:pt x="678" y="875"/>
                    <a:pt x="676" y="876"/>
                  </a:cubicBezTo>
                  <a:cubicBezTo>
                    <a:pt x="662" y="874"/>
                    <a:pt x="648" y="880"/>
                    <a:pt x="633" y="882"/>
                  </a:cubicBezTo>
                  <a:cubicBezTo>
                    <a:pt x="566" y="894"/>
                    <a:pt x="496" y="902"/>
                    <a:pt x="433" y="930"/>
                  </a:cubicBezTo>
                  <a:cubicBezTo>
                    <a:pt x="390" y="949"/>
                    <a:pt x="345" y="963"/>
                    <a:pt x="307" y="982"/>
                  </a:cubicBezTo>
                  <a:cubicBezTo>
                    <a:pt x="269" y="1001"/>
                    <a:pt x="238" y="1027"/>
                    <a:pt x="206" y="1046"/>
                  </a:cubicBezTo>
                  <a:cubicBezTo>
                    <a:pt x="199" y="1037"/>
                    <a:pt x="196" y="1025"/>
                    <a:pt x="191" y="1014"/>
                  </a:cubicBezTo>
                  <a:cubicBezTo>
                    <a:pt x="185" y="1001"/>
                    <a:pt x="177" y="986"/>
                    <a:pt x="170" y="971"/>
                  </a:cubicBezTo>
                  <a:cubicBezTo>
                    <a:pt x="167" y="965"/>
                    <a:pt x="166" y="957"/>
                    <a:pt x="164" y="951"/>
                  </a:cubicBezTo>
                  <a:cubicBezTo>
                    <a:pt x="147" y="910"/>
                    <a:pt x="130" y="866"/>
                    <a:pt x="112" y="821"/>
                  </a:cubicBezTo>
                  <a:cubicBezTo>
                    <a:pt x="109" y="815"/>
                    <a:pt x="105" y="809"/>
                    <a:pt x="103" y="804"/>
                  </a:cubicBezTo>
                  <a:cubicBezTo>
                    <a:pt x="102" y="800"/>
                    <a:pt x="103" y="794"/>
                    <a:pt x="102" y="790"/>
                  </a:cubicBezTo>
                  <a:cubicBezTo>
                    <a:pt x="93" y="762"/>
                    <a:pt x="82" y="730"/>
                    <a:pt x="73" y="699"/>
                  </a:cubicBezTo>
                  <a:cubicBezTo>
                    <a:pt x="68" y="683"/>
                    <a:pt x="63" y="666"/>
                    <a:pt x="58" y="650"/>
                  </a:cubicBezTo>
                  <a:cubicBezTo>
                    <a:pt x="55" y="641"/>
                    <a:pt x="51" y="632"/>
                    <a:pt x="49" y="623"/>
                  </a:cubicBezTo>
                  <a:cubicBezTo>
                    <a:pt x="47" y="613"/>
                    <a:pt x="48" y="603"/>
                    <a:pt x="46" y="592"/>
                  </a:cubicBezTo>
                  <a:cubicBezTo>
                    <a:pt x="40" y="559"/>
                    <a:pt x="29" y="526"/>
                    <a:pt x="23" y="491"/>
                  </a:cubicBezTo>
                  <a:cubicBezTo>
                    <a:pt x="20" y="473"/>
                    <a:pt x="18" y="455"/>
                    <a:pt x="16" y="435"/>
                  </a:cubicBezTo>
                  <a:cubicBezTo>
                    <a:pt x="11" y="404"/>
                    <a:pt x="8" y="374"/>
                    <a:pt x="7" y="343"/>
                  </a:cubicBezTo>
                  <a:cubicBezTo>
                    <a:pt x="6" y="324"/>
                    <a:pt x="0" y="305"/>
                    <a:pt x="4" y="288"/>
                  </a:cubicBezTo>
                  <a:cubicBezTo>
                    <a:pt x="42" y="272"/>
                    <a:pt x="83" y="247"/>
                    <a:pt x="131" y="234"/>
                  </a:cubicBezTo>
                  <a:cubicBezTo>
                    <a:pt x="140" y="228"/>
                    <a:pt x="154" y="222"/>
                    <a:pt x="164" y="221"/>
                  </a:cubicBezTo>
                  <a:cubicBezTo>
                    <a:pt x="194" y="205"/>
                    <a:pt x="231" y="196"/>
                    <a:pt x="267" y="186"/>
                  </a:cubicBezTo>
                  <a:cubicBezTo>
                    <a:pt x="300" y="178"/>
                    <a:pt x="334" y="161"/>
                    <a:pt x="363" y="159"/>
                  </a:cubicBezTo>
                  <a:cubicBezTo>
                    <a:pt x="371" y="154"/>
                    <a:pt x="382" y="151"/>
                    <a:pt x="393" y="149"/>
                  </a:cubicBezTo>
                  <a:cubicBezTo>
                    <a:pt x="388" y="129"/>
                    <a:pt x="371" y="101"/>
                    <a:pt x="369" y="79"/>
                  </a:cubicBezTo>
                  <a:cubicBezTo>
                    <a:pt x="367" y="54"/>
                    <a:pt x="382" y="37"/>
                    <a:pt x="394" y="17"/>
                  </a:cubicBezTo>
                  <a:cubicBezTo>
                    <a:pt x="408" y="16"/>
                    <a:pt x="422" y="4"/>
                    <a:pt x="439" y="2"/>
                  </a:cubicBezTo>
                  <a:cubicBezTo>
                    <a:pt x="460" y="0"/>
                    <a:pt x="474" y="7"/>
                    <a:pt x="493" y="14"/>
                  </a:cubicBezTo>
                  <a:cubicBezTo>
                    <a:pt x="499" y="26"/>
                    <a:pt x="511" y="33"/>
                    <a:pt x="519" y="44"/>
                  </a:cubicBezTo>
                  <a:cubicBezTo>
                    <a:pt x="530" y="62"/>
                    <a:pt x="533" y="86"/>
                    <a:pt x="546" y="104"/>
                  </a:cubicBezTo>
                  <a:close/>
                  <a:moveTo>
                    <a:pt x="483" y="254"/>
                  </a:moveTo>
                  <a:cubicBezTo>
                    <a:pt x="476" y="241"/>
                    <a:pt x="469" y="224"/>
                    <a:pt x="463" y="209"/>
                  </a:cubicBezTo>
                  <a:cubicBezTo>
                    <a:pt x="453" y="186"/>
                    <a:pt x="445" y="162"/>
                    <a:pt x="447" y="137"/>
                  </a:cubicBezTo>
                  <a:cubicBezTo>
                    <a:pt x="455" y="124"/>
                    <a:pt x="469" y="121"/>
                    <a:pt x="488" y="125"/>
                  </a:cubicBezTo>
                  <a:cubicBezTo>
                    <a:pt x="509" y="154"/>
                    <a:pt x="533" y="211"/>
                    <a:pt x="547" y="252"/>
                  </a:cubicBezTo>
                  <a:cubicBezTo>
                    <a:pt x="558" y="282"/>
                    <a:pt x="583" y="334"/>
                    <a:pt x="562" y="357"/>
                  </a:cubicBezTo>
                  <a:cubicBezTo>
                    <a:pt x="560" y="359"/>
                    <a:pt x="547" y="371"/>
                    <a:pt x="540" y="372"/>
                  </a:cubicBezTo>
                  <a:cubicBezTo>
                    <a:pt x="532" y="373"/>
                    <a:pt x="514" y="370"/>
                    <a:pt x="509" y="366"/>
                  </a:cubicBezTo>
                  <a:cubicBezTo>
                    <a:pt x="503" y="362"/>
                    <a:pt x="503" y="353"/>
                    <a:pt x="498" y="349"/>
                  </a:cubicBezTo>
                  <a:cubicBezTo>
                    <a:pt x="457" y="259"/>
                    <a:pt x="412" y="180"/>
                    <a:pt x="397" y="64"/>
                  </a:cubicBezTo>
                  <a:cubicBezTo>
                    <a:pt x="405" y="49"/>
                    <a:pt x="420" y="41"/>
                    <a:pt x="435" y="33"/>
                  </a:cubicBezTo>
                  <a:cubicBezTo>
                    <a:pt x="454" y="31"/>
                    <a:pt x="470" y="39"/>
                    <a:pt x="485" y="44"/>
                  </a:cubicBezTo>
                  <a:cubicBezTo>
                    <a:pt x="494" y="58"/>
                    <a:pt x="506" y="69"/>
                    <a:pt x="514" y="84"/>
                  </a:cubicBezTo>
                  <a:cubicBezTo>
                    <a:pt x="519" y="94"/>
                    <a:pt x="520" y="107"/>
                    <a:pt x="529" y="114"/>
                  </a:cubicBezTo>
                  <a:cubicBezTo>
                    <a:pt x="530" y="110"/>
                    <a:pt x="532" y="114"/>
                    <a:pt x="534" y="112"/>
                  </a:cubicBezTo>
                  <a:cubicBezTo>
                    <a:pt x="529" y="83"/>
                    <a:pt x="515" y="64"/>
                    <a:pt x="501" y="39"/>
                  </a:cubicBezTo>
                  <a:cubicBezTo>
                    <a:pt x="495" y="36"/>
                    <a:pt x="489" y="31"/>
                    <a:pt x="485" y="24"/>
                  </a:cubicBezTo>
                  <a:cubicBezTo>
                    <a:pt x="475" y="20"/>
                    <a:pt x="460" y="12"/>
                    <a:pt x="443" y="14"/>
                  </a:cubicBezTo>
                  <a:cubicBezTo>
                    <a:pt x="430" y="16"/>
                    <a:pt x="415" y="23"/>
                    <a:pt x="400" y="28"/>
                  </a:cubicBezTo>
                  <a:cubicBezTo>
                    <a:pt x="387" y="40"/>
                    <a:pt x="377" y="59"/>
                    <a:pt x="382" y="82"/>
                  </a:cubicBezTo>
                  <a:cubicBezTo>
                    <a:pt x="391" y="102"/>
                    <a:pt x="395" y="127"/>
                    <a:pt x="404" y="148"/>
                  </a:cubicBezTo>
                  <a:cubicBezTo>
                    <a:pt x="407" y="170"/>
                    <a:pt x="416" y="183"/>
                    <a:pt x="417" y="201"/>
                  </a:cubicBezTo>
                  <a:cubicBezTo>
                    <a:pt x="432" y="236"/>
                    <a:pt x="440" y="274"/>
                    <a:pt x="455" y="307"/>
                  </a:cubicBezTo>
                  <a:cubicBezTo>
                    <a:pt x="467" y="334"/>
                    <a:pt x="485" y="365"/>
                    <a:pt x="505" y="382"/>
                  </a:cubicBezTo>
                  <a:cubicBezTo>
                    <a:pt x="514" y="382"/>
                    <a:pt x="520" y="387"/>
                    <a:pt x="530" y="388"/>
                  </a:cubicBezTo>
                  <a:cubicBezTo>
                    <a:pt x="538" y="384"/>
                    <a:pt x="554" y="385"/>
                    <a:pt x="561" y="383"/>
                  </a:cubicBezTo>
                  <a:cubicBezTo>
                    <a:pt x="562" y="378"/>
                    <a:pt x="569" y="376"/>
                    <a:pt x="575" y="373"/>
                  </a:cubicBezTo>
                  <a:cubicBezTo>
                    <a:pt x="592" y="351"/>
                    <a:pt x="583" y="321"/>
                    <a:pt x="576" y="293"/>
                  </a:cubicBezTo>
                  <a:cubicBezTo>
                    <a:pt x="574" y="285"/>
                    <a:pt x="575" y="278"/>
                    <a:pt x="572" y="271"/>
                  </a:cubicBezTo>
                  <a:cubicBezTo>
                    <a:pt x="562" y="240"/>
                    <a:pt x="546" y="205"/>
                    <a:pt x="536" y="181"/>
                  </a:cubicBezTo>
                  <a:cubicBezTo>
                    <a:pt x="529" y="163"/>
                    <a:pt x="520" y="146"/>
                    <a:pt x="511" y="132"/>
                  </a:cubicBezTo>
                  <a:cubicBezTo>
                    <a:pt x="508" y="125"/>
                    <a:pt x="504" y="117"/>
                    <a:pt x="501" y="114"/>
                  </a:cubicBezTo>
                  <a:cubicBezTo>
                    <a:pt x="482" y="93"/>
                    <a:pt x="450" y="108"/>
                    <a:pt x="434" y="125"/>
                  </a:cubicBezTo>
                  <a:cubicBezTo>
                    <a:pt x="425" y="160"/>
                    <a:pt x="440" y="190"/>
                    <a:pt x="452" y="220"/>
                  </a:cubicBezTo>
                  <a:cubicBezTo>
                    <a:pt x="456" y="232"/>
                    <a:pt x="463" y="245"/>
                    <a:pt x="470" y="256"/>
                  </a:cubicBezTo>
                  <a:cubicBezTo>
                    <a:pt x="477" y="267"/>
                    <a:pt x="482" y="285"/>
                    <a:pt x="494" y="283"/>
                  </a:cubicBezTo>
                  <a:cubicBezTo>
                    <a:pt x="498" y="274"/>
                    <a:pt x="488" y="264"/>
                    <a:pt x="483" y="254"/>
                  </a:cubicBezTo>
                  <a:close/>
                  <a:moveTo>
                    <a:pt x="501" y="83"/>
                  </a:moveTo>
                  <a:cubicBezTo>
                    <a:pt x="496" y="73"/>
                    <a:pt x="485" y="58"/>
                    <a:pt x="478" y="53"/>
                  </a:cubicBezTo>
                  <a:cubicBezTo>
                    <a:pt x="468" y="47"/>
                    <a:pt x="448" y="41"/>
                    <a:pt x="438" y="44"/>
                  </a:cubicBezTo>
                  <a:cubicBezTo>
                    <a:pt x="432" y="46"/>
                    <a:pt x="428" y="53"/>
                    <a:pt x="423" y="56"/>
                  </a:cubicBezTo>
                  <a:cubicBezTo>
                    <a:pt x="417" y="59"/>
                    <a:pt x="409" y="60"/>
                    <a:pt x="407" y="68"/>
                  </a:cubicBezTo>
                  <a:cubicBezTo>
                    <a:pt x="405" y="75"/>
                    <a:pt x="407" y="88"/>
                    <a:pt x="408" y="94"/>
                  </a:cubicBezTo>
                  <a:cubicBezTo>
                    <a:pt x="411" y="111"/>
                    <a:pt x="419" y="129"/>
                    <a:pt x="424" y="143"/>
                  </a:cubicBezTo>
                  <a:cubicBezTo>
                    <a:pt x="422" y="113"/>
                    <a:pt x="451" y="96"/>
                    <a:pt x="475" y="95"/>
                  </a:cubicBezTo>
                  <a:cubicBezTo>
                    <a:pt x="492" y="95"/>
                    <a:pt x="502" y="107"/>
                    <a:pt x="513" y="114"/>
                  </a:cubicBezTo>
                  <a:cubicBezTo>
                    <a:pt x="508" y="101"/>
                    <a:pt x="509" y="95"/>
                    <a:pt x="501" y="83"/>
                  </a:cubicBezTo>
                  <a:close/>
                  <a:moveTo>
                    <a:pt x="724" y="83"/>
                  </a:moveTo>
                  <a:cubicBezTo>
                    <a:pt x="712" y="89"/>
                    <a:pt x="695" y="86"/>
                    <a:pt x="679" y="88"/>
                  </a:cubicBezTo>
                  <a:cubicBezTo>
                    <a:pt x="664" y="90"/>
                    <a:pt x="649" y="97"/>
                    <a:pt x="637" y="98"/>
                  </a:cubicBezTo>
                  <a:cubicBezTo>
                    <a:pt x="630" y="99"/>
                    <a:pt x="624" y="97"/>
                    <a:pt x="617" y="98"/>
                  </a:cubicBezTo>
                  <a:cubicBezTo>
                    <a:pt x="583" y="104"/>
                    <a:pt x="554" y="118"/>
                    <a:pt x="520" y="127"/>
                  </a:cubicBezTo>
                  <a:cubicBezTo>
                    <a:pt x="537" y="150"/>
                    <a:pt x="551" y="192"/>
                    <a:pt x="566" y="225"/>
                  </a:cubicBezTo>
                  <a:cubicBezTo>
                    <a:pt x="578" y="275"/>
                    <a:pt x="609" y="334"/>
                    <a:pt x="590" y="381"/>
                  </a:cubicBezTo>
                  <a:cubicBezTo>
                    <a:pt x="575" y="393"/>
                    <a:pt x="552" y="393"/>
                    <a:pt x="531" y="401"/>
                  </a:cubicBezTo>
                  <a:cubicBezTo>
                    <a:pt x="528" y="399"/>
                    <a:pt x="523" y="398"/>
                    <a:pt x="520" y="396"/>
                  </a:cubicBezTo>
                  <a:cubicBezTo>
                    <a:pt x="493" y="395"/>
                    <a:pt x="479" y="372"/>
                    <a:pt x="469" y="353"/>
                  </a:cubicBezTo>
                  <a:cubicBezTo>
                    <a:pt x="438" y="297"/>
                    <a:pt x="413" y="219"/>
                    <a:pt x="397" y="159"/>
                  </a:cubicBezTo>
                  <a:cubicBezTo>
                    <a:pt x="384" y="161"/>
                    <a:pt x="372" y="166"/>
                    <a:pt x="362" y="169"/>
                  </a:cubicBezTo>
                  <a:cubicBezTo>
                    <a:pt x="344" y="174"/>
                    <a:pt x="333" y="178"/>
                    <a:pt x="320" y="181"/>
                  </a:cubicBezTo>
                  <a:cubicBezTo>
                    <a:pt x="308" y="184"/>
                    <a:pt x="297" y="189"/>
                    <a:pt x="286" y="193"/>
                  </a:cubicBezTo>
                  <a:cubicBezTo>
                    <a:pt x="264" y="200"/>
                    <a:pt x="241" y="203"/>
                    <a:pt x="219" y="210"/>
                  </a:cubicBezTo>
                  <a:cubicBezTo>
                    <a:pt x="205" y="214"/>
                    <a:pt x="192" y="222"/>
                    <a:pt x="179" y="227"/>
                  </a:cubicBezTo>
                  <a:cubicBezTo>
                    <a:pt x="143" y="241"/>
                    <a:pt x="107" y="251"/>
                    <a:pt x="72" y="270"/>
                  </a:cubicBezTo>
                  <a:cubicBezTo>
                    <a:pt x="52" y="271"/>
                    <a:pt x="37" y="289"/>
                    <a:pt x="16" y="293"/>
                  </a:cubicBezTo>
                  <a:cubicBezTo>
                    <a:pt x="15" y="350"/>
                    <a:pt x="20" y="408"/>
                    <a:pt x="31" y="472"/>
                  </a:cubicBezTo>
                  <a:cubicBezTo>
                    <a:pt x="35" y="496"/>
                    <a:pt x="46" y="519"/>
                    <a:pt x="49" y="545"/>
                  </a:cubicBezTo>
                  <a:cubicBezTo>
                    <a:pt x="54" y="583"/>
                    <a:pt x="61" y="620"/>
                    <a:pt x="72" y="657"/>
                  </a:cubicBezTo>
                  <a:cubicBezTo>
                    <a:pt x="83" y="695"/>
                    <a:pt x="90" y="734"/>
                    <a:pt x="102" y="769"/>
                  </a:cubicBezTo>
                  <a:cubicBezTo>
                    <a:pt x="111" y="798"/>
                    <a:pt x="123" y="827"/>
                    <a:pt x="134" y="853"/>
                  </a:cubicBezTo>
                  <a:cubicBezTo>
                    <a:pt x="144" y="877"/>
                    <a:pt x="153" y="898"/>
                    <a:pt x="161" y="920"/>
                  </a:cubicBezTo>
                  <a:cubicBezTo>
                    <a:pt x="176" y="960"/>
                    <a:pt x="192" y="1000"/>
                    <a:pt x="212" y="1033"/>
                  </a:cubicBezTo>
                  <a:cubicBezTo>
                    <a:pt x="268" y="984"/>
                    <a:pt x="343" y="959"/>
                    <a:pt x="409" y="930"/>
                  </a:cubicBezTo>
                  <a:cubicBezTo>
                    <a:pt x="480" y="899"/>
                    <a:pt x="564" y="889"/>
                    <a:pt x="642" y="870"/>
                  </a:cubicBezTo>
                  <a:cubicBezTo>
                    <a:pt x="678" y="861"/>
                    <a:pt x="705" y="852"/>
                    <a:pt x="735" y="843"/>
                  </a:cubicBezTo>
                  <a:cubicBezTo>
                    <a:pt x="767" y="833"/>
                    <a:pt x="800" y="826"/>
                    <a:pt x="830" y="814"/>
                  </a:cubicBezTo>
                  <a:cubicBezTo>
                    <a:pt x="860" y="803"/>
                    <a:pt x="887" y="788"/>
                    <a:pt x="916" y="780"/>
                  </a:cubicBezTo>
                  <a:cubicBezTo>
                    <a:pt x="927" y="768"/>
                    <a:pt x="951" y="764"/>
                    <a:pt x="965" y="757"/>
                  </a:cubicBezTo>
                  <a:cubicBezTo>
                    <a:pt x="960" y="735"/>
                    <a:pt x="944" y="721"/>
                    <a:pt x="933" y="702"/>
                  </a:cubicBezTo>
                  <a:cubicBezTo>
                    <a:pt x="921" y="678"/>
                    <a:pt x="907" y="657"/>
                    <a:pt x="897" y="635"/>
                  </a:cubicBezTo>
                  <a:cubicBezTo>
                    <a:pt x="875" y="584"/>
                    <a:pt x="854" y="535"/>
                    <a:pt x="838" y="483"/>
                  </a:cubicBezTo>
                  <a:cubicBezTo>
                    <a:pt x="830" y="459"/>
                    <a:pt x="820" y="436"/>
                    <a:pt x="814" y="412"/>
                  </a:cubicBezTo>
                  <a:cubicBezTo>
                    <a:pt x="807" y="385"/>
                    <a:pt x="804" y="356"/>
                    <a:pt x="799" y="327"/>
                  </a:cubicBezTo>
                  <a:cubicBezTo>
                    <a:pt x="795" y="301"/>
                    <a:pt x="788" y="274"/>
                    <a:pt x="783" y="246"/>
                  </a:cubicBezTo>
                  <a:cubicBezTo>
                    <a:pt x="772" y="189"/>
                    <a:pt x="780" y="133"/>
                    <a:pt x="762" y="79"/>
                  </a:cubicBezTo>
                  <a:cubicBezTo>
                    <a:pt x="761" y="79"/>
                    <a:pt x="760" y="79"/>
                    <a:pt x="759" y="79"/>
                  </a:cubicBezTo>
                  <a:cubicBezTo>
                    <a:pt x="741" y="81"/>
                    <a:pt x="738" y="86"/>
                    <a:pt x="724" y="83"/>
                  </a:cubicBezTo>
                  <a:close/>
                  <a:moveTo>
                    <a:pt x="527" y="362"/>
                  </a:moveTo>
                  <a:cubicBezTo>
                    <a:pt x="534" y="363"/>
                    <a:pt x="547" y="357"/>
                    <a:pt x="546" y="354"/>
                  </a:cubicBezTo>
                  <a:cubicBezTo>
                    <a:pt x="558" y="347"/>
                    <a:pt x="560" y="329"/>
                    <a:pt x="559" y="315"/>
                  </a:cubicBezTo>
                  <a:cubicBezTo>
                    <a:pt x="533" y="254"/>
                    <a:pt x="517" y="185"/>
                    <a:pt x="481" y="137"/>
                  </a:cubicBezTo>
                  <a:cubicBezTo>
                    <a:pt x="469" y="135"/>
                    <a:pt x="462" y="133"/>
                    <a:pt x="458" y="140"/>
                  </a:cubicBezTo>
                  <a:cubicBezTo>
                    <a:pt x="462" y="140"/>
                    <a:pt x="458" y="141"/>
                    <a:pt x="458" y="141"/>
                  </a:cubicBezTo>
                  <a:cubicBezTo>
                    <a:pt x="453" y="175"/>
                    <a:pt x="471" y="193"/>
                    <a:pt x="479" y="219"/>
                  </a:cubicBezTo>
                  <a:cubicBezTo>
                    <a:pt x="482" y="229"/>
                    <a:pt x="485" y="232"/>
                    <a:pt x="488" y="240"/>
                  </a:cubicBezTo>
                  <a:cubicBezTo>
                    <a:pt x="489" y="243"/>
                    <a:pt x="489" y="247"/>
                    <a:pt x="490" y="250"/>
                  </a:cubicBezTo>
                  <a:cubicBezTo>
                    <a:pt x="498" y="266"/>
                    <a:pt x="521" y="279"/>
                    <a:pt x="503" y="295"/>
                  </a:cubicBezTo>
                  <a:cubicBezTo>
                    <a:pt x="498" y="293"/>
                    <a:pt x="490" y="297"/>
                    <a:pt x="484" y="298"/>
                  </a:cubicBezTo>
                  <a:cubicBezTo>
                    <a:pt x="496" y="315"/>
                    <a:pt x="505" y="359"/>
                    <a:pt x="527" y="362"/>
                  </a:cubicBezTo>
                  <a:close/>
                </a:path>
              </a:pathLst>
            </a:custGeom>
            <a:solidFill>
              <a:srgbClr val="005188"/>
            </a:solidFill>
            <a:ln w="9525">
              <a:solidFill>
                <a:schemeClr val="bg1"/>
              </a:solidFill>
              <a:round/>
            </a:ln>
          </p:spPr>
          <p:txBody>
            <a:bodyPr vert="horz" wrap="square" lIns="91440" tIns="45720" rIns="91440" bIns="45720" numCol="1" anchor="t" anchorCtr="0" compatLnSpc="1"/>
            <a:lstStyle/>
            <a:p>
              <a:endParaRPr lang="zh-CN" altLang="en-US">
                <a:solidFill>
                  <a:srgbClr val="005188"/>
                </a:solidFill>
                <a:cs typeface="+mn-ea"/>
                <a:sym typeface="+mn-lt"/>
              </a:endParaRPr>
            </a:p>
          </p:txBody>
        </p:sp>
        <p:sp>
          <p:nvSpPr>
            <p:cNvPr id="7" name="TextBox 12"/>
            <p:cNvSpPr txBox="1"/>
            <p:nvPr/>
          </p:nvSpPr>
          <p:spPr>
            <a:xfrm>
              <a:off x="2216549" y="2984620"/>
              <a:ext cx="739523" cy="921990"/>
            </a:xfrm>
            <a:prstGeom prst="rect">
              <a:avLst/>
            </a:prstGeom>
            <a:noFill/>
          </p:spPr>
          <p:txBody>
            <a:bodyPr wrap="square" rtlCol="0">
              <a:spAutoFit/>
            </a:bodyPr>
            <a:lstStyle/>
            <a:p>
              <a:r>
                <a:rPr lang="en-US" altLang="zh-CN" sz="5400" dirty="0">
                  <a:solidFill>
                    <a:srgbClr val="005188"/>
                  </a:solidFill>
                  <a:cs typeface="+mn-ea"/>
                  <a:sym typeface="+mn-lt"/>
                </a:rPr>
                <a:t>2</a:t>
              </a:r>
              <a:endParaRPr lang="zh-CN" altLang="en-US" sz="5400" dirty="0">
                <a:solidFill>
                  <a:srgbClr val="005188"/>
                </a:solidFill>
                <a:cs typeface="+mn-ea"/>
                <a:sym typeface="+mn-lt"/>
              </a:endParaRPr>
            </a:p>
          </p:txBody>
        </p:sp>
      </p:grpSp>
      <p:sp>
        <p:nvSpPr>
          <p:cNvPr id="12" name="文本框 11"/>
          <p:cNvSpPr txBox="1"/>
          <p:nvPr/>
        </p:nvSpPr>
        <p:spPr>
          <a:xfrm>
            <a:off x="2851785" y="4878705"/>
            <a:ext cx="2826385" cy="460375"/>
          </a:xfrm>
          <a:prstGeom prst="rect">
            <a:avLst/>
          </a:prstGeom>
          <a:noFill/>
        </p:spPr>
        <p:txBody>
          <a:bodyPr wrap="square" rtlCol="0">
            <a:spAutoFit/>
          </a:bodyPr>
          <a:p>
            <a:pPr algn="ctr"/>
            <a:r>
              <a:rPr lang="zh-CN" altLang="en-US" sz="2400" b="1" dirty="0">
                <a:solidFill>
                  <a:srgbClr val="005188"/>
                </a:solidFill>
                <a:cs typeface="+mn-ea"/>
                <a:sym typeface="+mn-lt"/>
              </a:rPr>
              <a:t>解决方法</a:t>
            </a:r>
            <a:endParaRPr lang="zh-CN" altLang="en-US" sz="2400" b="1" dirty="0">
              <a:solidFill>
                <a:srgbClr val="005188"/>
              </a:solidFill>
              <a:cs typeface="+mn-ea"/>
              <a:sym typeface="+mn-lt"/>
            </a:endParaRPr>
          </a:p>
        </p:txBody>
      </p:sp>
      <p:grpSp>
        <p:nvGrpSpPr>
          <p:cNvPr id="3" name="chenying0907 18"/>
          <p:cNvGrpSpPr/>
          <p:nvPr/>
        </p:nvGrpSpPr>
        <p:grpSpPr>
          <a:xfrm>
            <a:off x="6002020" y="1975485"/>
            <a:ext cx="2036445" cy="2113280"/>
            <a:chOff x="1480387" y="2179758"/>
            <a:chExt cx="1984612" cy="2113211"/>
          </a:xfrm>
        </p:grpSpPr>
        <p:sp>
          <p:nvSpPr>
            <p:cNvPr id="6" name="chenying0907 108"/>
            <p:cNvSpPr>
              <a:spLocks noEditPoints="1"/>
            </p:cNvSpPr>
            <p:nvPr/>
          </p:nvSpPr>
          <p:spPr bwMode="auto">
            <a:xfrm>
              <a:off x="1480387" y="2179758"/>
              <a:ext cx="1984612" cy="2113211"/>
            </a:xfrm>
            <a:custGeom>
              <a:avLst/>
              <a:gdLst>
                <a:gd name="T0" fmla="*/ 656 w 983"/>
                <a:gd name="T1" fmla="*/ 80 h 1046"/>
                <a:gd name="T2" fmla="*/ 729 w 983"/>
                <a:gd name="T3" fmla="*/ 67 h 1046"/>
                <a:gd name="T4" fmla="*/ 798 w 983"/>
                <a:gd name="T5" fmla="*/ 260 h 1046"/>
                <a:gd name="T6" fmla="*/ 895 w 983"/>
                <a:gd name="T7" fmla="*/ 601 h 1046"/>
                <a:gd name="T8" fmla="*/ 965 w 983"/>
                <a:gd name="T9" fmla="*/ 773 h 1046"/>
                <a:gd name="T10" fmla="*/ 831 w 983"/>
                <a:gd name="T11" fmla="*/ 833 h 1046"/>
                <a:gd name="T12" fmla="*/ 633 w 983"/>
                <a:gd name="T13" fmla="*/ 882 h 1046"/>
                <a:gd name="T14" fmla="*/ 206 w 983"/>
                <a:gd name="T15" fmla="*/ 1046 h 1046"/>
                <a:gd name="T16" fmla="*/ 164 w 983"/>
                <a:gd name="T17" fmla="*/ 951 h 1046"/>
                <a:gd name="T18" fmla="*/ 102 w 983"/>
                <a:gd name="T19" fmla="*/ 790 h 1046"/>
                <a:gd name="T20" fmla="*/ 49 w 983"/>
                <a:gd name="T21" fmla="*/ 623 h 1046"/>
                <a:gd name="T22" fmla="*/ 16 w 983"/>
                <a:gd name="T23" fmla="*/ 435 h 1046"/>
                <a:gd name="T24" fmla="*/ 131 w 983"/>
                <a:gd name="T25" fmla="*/ 234 h 1046"/>
                <a:gd name="T26" fmla="*/ 363 w 983"/>
                <a:gd name="T27" fmla="*/ 159 h 1046"/>
                <a:gd name="T28" fmla="*/ 394 w 983"/>
                <a:gd name="T29" fmla="*/ 17 h 1046"/>
                <a:gd name="T30" fmla="*/ 519 w 983"/>
                <a:gd name="T31" fmla="*/ 44 h 1046"/>
                <a:gd name="T32" fmla="*/ 463 w 983"/>
                <a:gd name="T33" fmla="*/ 209 h 1046"/>
                <a:gd name="T34" fmla="*/ 547 w 983"/>
                <a:gd name="T35" fmla="*/ 252 h 1046"/>
                <a:gd name="T36" fmla="*/ 509 w 983"/>
                <a:gd name="T37" fmla="*/ 366 h 1046"/>
                <a:gd name="T38" fmla="*/ 435 w 983"/>
                <a:gd name="T39" fmla="*/ 33 h 1046"/>
                <a:gd name="T40" fmla="*/ 529 w 983"/>
                <a:gd name="T41" fmla="*/ 114 h 1046"/>
                <a:gd name="T42" fmla="*/ 485 w 983"/>
                <a:gd name="T43" fmla="*/ 24 h 1046"/>
                <a:gd name="T44" fmla="*/ 382 w 983"/>
                <a:gd name="T45" fmla="*/ 82 h 1046"/>
                <a:gd name="T46" fmla="*/ 455 w 983"/>
                <a:gd name="T47" fmla="*/ 307 h 1046"/>
                <a:gd name="T48" fmla="*/ 561 w 983"/>
                <a:gd name="T49" fmla="*/ 383 h 1046"/>
                <a:gd name="T50" fmla="*/ 572 w 983"/>
                <a:gd name="T51" fmla="*/ 271 h 1046"/>
                <a:gd name="T52" fmla="*/ 501 w 983"/>
                <a:gd name="T53" fmla="*/ 114 h 1046"/>
                <a:gd name="T54" fmla="*/ 470 w 983"/>
                <a:gd name="T55" fmla="*/ 256 h 1046"/>
                <a:gd name="T56" fmla="*/ 501 w 983"/>
                <a:gd name="T57" fmla="*/ 83 h 1046"/>
                <a:gd name="T58" fmla="*/ 423 w 983"/>
                <a:gd name="T59" fmla="*/ 56 h 1046"/>
                <a:gd name="T60" fmla="*/ 424 w 983"/>
                <a:gd name="T61" fmla="*/ 143 h 1046"/>
                <a:gd name="T62" fmla="*/ 501 w 983"/>
                <a:gd name="T63" fmla="*/ 83 h 1046"/>
                <a:gd name="T64" fmla="*/ 637 w 983"/>
                <a:gd name="T65" fmla="*/ 98 h 1046"/>
                <a:gd name="T66" fmla="*/ 566 w 983"/>
                <a:gd name="T67" fmla="*/ 225 h 1046"/>
                <a:gd name="T68" fmla="*/ 520 w 983"/>
                <a:gd name="T69" fmla="*/ 396 h 1046"/>
                <a:gd name="T70" fmla="*/ 362 w 983"/>
                <a:gd name="T71" fmla="*/ 169 h 1046"/>
                <a:gd name="T72" fmla="*/ 219 w 983"/>
                <a:gd name="T73" fmla="*/ 210 h 1046"/>
                <a:gd name="T74" fmla="*/ 16 w 983"/>
                <a:gd name="T75" fmla="*/ 293 h 1046"/>
                <a:gd name="T76" fmla="*/ 72 w 983"/>
                <a:gd name="T77" fmla="*/ 657 h 1046"/>
                <a:gd name="T78" fmla="*/ 161 w 983"/>
                <a:gd name="T79" fmla="*/ 920 h 1046"/>
                <a:gd name="T80" fmla="*/ 642 w 983"/>
                <a:gd name="T81" fmla="*/ 870 h 1046"/>
                <a:gd name="T82" fmla="*/ 916 w 983"/>
                <a:gd name="T83" fmla="*/ 780 h 1046"/>
                <a:gd name="T84" fmla="*/ 897 w 983"/>
                <a:gd name="T85" fmla="*/ 635 h 1046"/>
                <a:gd name="T86" fmla="*/ 799 w 983"/>
                <a:gd name="T87" fmla="*/ 327 h 1046"/>
                <a:gd name="T88" fmla="*/ 759 w 983"/>
                <a:gd name="T89" fmla="*/ 79 h 1046"/>
                <a:gd name="T90" fmla="*/ 546 w 983"/>
                <a:gd name="T91" fmla="*/ 354 h 1046"/>
                <a:gd name="T92" fmla="*/ 458 w 983"/>
                <a:gd name="T93" fmla="*/ 140 h 1046"/>
                <a:gd name="T94" fmla="*/ 488 w 983"/>
                <a:gd name="T95" fmla="*/ 240 h 1046"/>
                <a:gd name="T96" fmla="*/ 484 w 983"/>
                <a:gd name="T97" fmla="*/ 298 h 10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983" h="1046">
                  <a:moveTo>
                    <a:pt x="546" y="104"/>
                  </a:moveTo>
                  <a:cubicBezTo>
                    <a:pt x="572" y="99"/>
                    <a:pt x="602" y="89"/>
                    <a:pt x="631" y="82"/>
                  </a:cubicBezTo>
                  <a:cubicBezTo>
                    <a:pt x="639" y="80"/>
                    <a:pt x="648" y="81"/>
                    <a:pt x="656" y="80"/>
                  </a:cubicBezTo>
                  <a:cubicBezTo>
                    <a:pt x="659" y="80"/>
                    <a:pt x="662" y="77"/>
                    <a:pt x="666" y="77"/>
                  </a:cubicBezTo>
                  <a:cubicBezTo>
                    <a:pt x="674" y="75"/>
                    <a:pt x="683" y="78"/>
                    <a:pt x="691" y="77"/>
                  </a:cubicBezTo>
                  <a:cubicBezTo>
                    <a:pt x="702" y="75"/>
                    <a:pt x="717" y="69"/>
                    <a:pt x="729" y="67"/>
                  </a:cubicBezTo>
                  <a:cubicBezTo>
                    <a:pt x="744" y="64"/>
                    <a:pt x="759" y="66"/>
                    <a:pt x="774" y="69"/>
                  </a:cubicBezTo>
                  <a:cubicBezTo>
                    <a:pt x="779" y="98"/>
                    <a:pt x="790" y="145"/>
                    <a:pt x="785" y="168"/>
                  </a:cubicBezTo>
                  <a:cubicBezTo>
                    <a:pt x="790" y="202"/>
                    <a:pt x="788" y="235"/>
                    <a:pt x="798" y="260"/>
                  </a:cubicBezTo>
                  <a:cubicBezTo>
                    <a:pt x="803" y="297"/>
                    <a:pt x="810" y="337"/>
                    <a:pt x="816" y="374"/>
                  </a:cubicBezTo>
                  <a:cubicBezTo>
                    <a:pt x="823" y="413"/>
                    <a:pt x="837" y="447"/>
                    <a:pt x="849" y="480"/>
                  </a:cubicBezTo>
                  <a:cubicBezTo>
                    <a:pt x="864" y="522"/>
                    <a:pt x="877" y="563"/>
                    <a:pt x="895" y="601"/>
                  </a:cubicBezTo>
                  <a:cubicBezTo>
                    <a:pt x="919" y="650"/>
                    <a:pt x="952" y="695"/>
                    <a:pt x="973" y="747"/>
                  </a:cubicBezTo>
                  <a:cubicBezTo>
                    <a:pt x="979" y="752"/>
                    <a:pt x="983" y="759"/>
                    <a:pt x="980" y="765"/>
                  </a:cubicBezTo>
                  <a:cubicBezTo>
                    <a:pt x="978" y="770"/>
                    <a:pt x="971" y="770"/>
                    <a:pt x="965" y="773"/>
                  </a:cubicBezTo>
                  <a:cubicBezTo>
                    <a:pt x="956" y="777"/>
                    <a:pt x="945" y="785"/>
                    <a:pt x="932" y="789"/>
                  </a:cubicBezTo>
                  <a:cubicBezTo>
                    <a:pt x="908" y="797"/>
                    <a:pt x="883" y="808"/>
                    <a:pt x="865" y="818"/>
                  </a:cubicBezTo>
                  <a:cubicBezTo>
                    <a:pt x="856" y="823"/>
                    <a:pt x="839" y="825"/>
                    <a:pt x="831" y="833"/>
                  </a:cubicBezTo>
                  <a:cubicBezTo>
                    <a:pt x="789" y="838"/>
                    <a:pt x="729" y="860"/>
                    <a:pt x="681" y="871"/>
                  </a:cubicBezTo>
                  <a:cubicBezTo>
                    <a:pt x="677" y="871"/>
                    <a:pt x="678" y="875"/>
                    <a:pt x="676" y="876"/>
                  </a:cubicBezTo>
                  <a:cubicBezTo>
                    <a:pt x="662" y="874"/>
                    <a:pt x="648" y="880"/>
                    <a:pt x="633" y="882"/>
                  </a:cubicBezTo>
                  <a:cubicBezTo>
                    <a:pt x="566" y="894"/>
                    <a:pt x="496" y="902"/>
                    <a:pt x="433" y="930"/>
                  </a:cubicBezTo>
                  <a:cubicBezTo>
                    <a:pt x="390" y="949"/>
                    <a:pt x="345" y="963"/>
                    <a:pt x="307" y="982"/>
                  </a:cubicBezTo>
                  <a:cubicBezTo>
                    <a:pt x="269" y="1001"/>
                    <a:pt x="238" y="1027"/>
                    <a:pt x="206" y="1046"/>
                  </a:cubicBezTo>
                  <a:cubicBezTo>
                    <a:pt x="199" y="1037"/>
                    <a:pt x="196" y="1025"/>
                    <a:pt x="191" y="1014"/>
                  </a:cubicBezTo>
                  <a:cubicBezTo>
                    <a:pt x="185" y="1001"/>
                    <a:pt x="177" y="986"/>
                    <a:pt x="170" y="971"/>
                  </a:cubicBezTo>
                  <a:cubicBezTo>
                    <a:pt x="167" y="965"/>
                    <a:pt x="166" y="957"/>
                    <a:pt x="164" y="951"/>
                  </a:cubicBezTo>
                  <a:cubicBezTo>
                    <a:pt x="147" y="910"/>
                    <a:pt x="130" y="866"/>
                    <a:pt x="112" y="821"/>
                  </a:cubicBezTo>
                  <a:cubicBezTo>
                    <a:pt x="109" y="815"/>
                    <a:pt x="105" y="809"/>
                    <a:pt x="103" y="804"/>
                  </a:cubicBezTo>
                  <a:cubicBezTo>
                    <a:pt x="102" y="800"/>
                    <a:pt x="103" y="794"/>
                    <a:pt x="102" y="790"/>
                  </a:cubicBezTo>
                  <a:cubicBezTo>
                    <a:pt x="93" y="762"/>
                    <a:pt x="82" y="730"/>
                    <a:pt x="73" y="699"/>
                  </a:cubicBezTo>
                  <a:cubicBezTo>
                    <a:pt x="68" y="683"/>
                    <a:pt x="63" y="666"/>
                    <a:pt x="58" y="650"/>
                  </a:cubicBezTo>
                  <a:cubicBezTo>
                    <a:pt x="55" y="641"/>
                    <a:pt x="51" y="632"/>
                    <a:pt x="49" y="623"/>
                  </a:cubicBezTo>
                  <a:cubicBezTo>
                    <a:pt x="47" y="613"/>
                    <a:pt x="48" y="603"/>
                    <a:pt x="46" y="592"/>
                  </a:cubicBezTo>
                  <a:cubicBezTo>
                    <a:pt x="40" y="559"/>
                    <a:pt x="29" y="526"/>
                    <a:pt x="23" y="491"/>
                  </a:cubicBezTo>
                  <a:cubicBezTo>
                    <a:pt x="20" y="473"/>
                    <a:pt x="18" y="455"/>
                    <a:pt x="16" y="435"/>
                  </a:cubicBezTo>
                  <a:cubicBezTo>
                    <a:pt x="11" y="404"/>
                    <a:pt x="8" y="374"/>
                    <a:pt x="7" y="343"/>
                  </a:cubicBezTo>
                  <a:cubicBezTo>
                    <a:pt x="6" y="324"/>
                    <a:pt x="0" y="305"/>
                    <a:pt x="4" y="288"/>
                  </a:cubicBezTo>
                  <a:cubicBezTo>
                    <a:pt x="42" y="272"/>
                    <a:pt x="83" y="247"/>
                    <a:pt x="131" y="234"/>
                  </a:cubicBezTo>
                  <a:cubicBezTo>
                    <a:pt x="140" y="228"/>
                    <a:pt x="154" y="222"/>
                    <a:pt x="164" y="221"/>
                  </a:cubicBezTo>
                  <a:cubicBezTo>
                    <a:pt x="194" y="205"/>
                    <a:pt x="231" y="196"/>
                    <a:pt x="267" y="186"/>
                  </a:cubicBezTo>
                  <a:cubicBezTo>
                    <a:pt x="300" y="178"/>
                    <a:pt x="334" y="161"/>
                    <a:pt x="363" y="159"/>
                  </a:cubicBezTo>
                  <a:cubicBezTo>
                    <a:pt x="371" y="154"/>
                    <a:pt x="382" y="151"/>
                    <a:pt x="393" y="149"/>
                  </a:cubicBezTo>
                  <a:cubicBezTo>
                    <a:pt x="388" y="129"/>
                    <a:pt x="371" y="101"/>
                    <a:pt x="369" y="79"/>
                  </a:cubicBezTo>
                  <a:cubicBezTo>
                    <a:pt x="367" y="54"/>
                    <a:pt x="382" y="37"/>
                    <a:pt x="394" y="17"/>
                  </a:cubicBezTo>
                  <a:cubicBezTo>
                    <a:pt x="408" y="16"/>
                    <a:pt x="422" y="4"/>
                    <a:pt x="439" y="2"/>
                  </a:cubicBezTo>
                  <a:cubicBezTo>
                    <a:pt x="460" y="0"/>
                    <a:pt x="474" y="7"/>
                    <a:pt x="493" y="14"/>
                  </a:cubicBezTo>
                  <a:cubicBezTo>
                    <a:pt x="499" y="26"/>
                    <a:pt x="511" y="33"/>
                    <a:pt x="519" y="44"/>
                  </a:cubicBezTo>
                  <a:cubicBezTo>
                    <a:pt x="530" y="62"/>
                    <a:pt x="533" y="86"/>
                    <a:pt x="546" y="104"/>
                  </a:cubicBezTo>
                  <a:close/>
                  <a:moveTo>
                    <a:pt x="483" y="254"/>
                  </a:moveTo>
                  <a:cubicBezTo>
                    <a:pt x="476" y="241"/>
                    <a:pt x="469" y="224"/>
                    <a:pt x="463" y="209"/>
                  </a:cubicBezTo>
                  <a:cubicBezTo>
                    <a:pt x="453" y="186"/>
                    <a:pt x="445" y="162"/>
                    <a:pt x="447" y="137"/>
                  </a:cubicBezTo>
                  <a:cubicBezTo>
                    <a:pt x="455" y="124"/>
                    <a:pt x="469" y="121"/>
                    <a:pt x="488" y="125"/>
                  </a:cubicBezTo>
                  <a:cubicBezTo>
                    <a:pt x="509" y="154"/>
                    <a:pt x="533" y="211"/>
                    <a:pt x="547" y="252"/>
                  </a:cubicBezTo>
                  <a:cubicBezTo>
                    <a:pt x="558" y="282"/>
                    <a:pt x="583" y="334"/>
                    <a:pt x="562" y="357"/>
                  </a:cubicBezTo>
                  <a:cubicBezTo>
                    <a:pt x="560" y="359"/>
                    <a:pt x="547" y="371"/>
                    <a:pt x="540" y="372"/>
                  </a:cubicBezTo>
                  <a:cubicBezTo>
                    <a:pt x="532" y="373"/>
                    <a:pt x="514" y="370"/>
                    <a:pt x="509" y="366"/>
                  </a:cubicBezTo>
                  <a:cubicBezTo>
                    <a:pt x="503" y="362"/>
                    <a:pt x="503" y="353"/>
                    <a:pt x="498" y="349"/>
                  </a:cubicBezTo>
                  <a:cubicBezTo>
                    <a:pt x="457" y="259"/>
                    <a:pt x="412" y="180"/>
                    <a:pt x="397" y="64"/>
                  </a:cubicBezTo>
                  <a:cubicBezTo>
                    <a:pt x="405" y="49"/>
                    <a:pt x="420" y="41"/>
                    <a:pt x="435" y="33"/>
                  </a:cubicBezTo>
                  <a:cubicBezTo>
                    <a:pt x="454" y="31"/>
                    <a:pt x="470" y="39"/>
                    <a:pt x="485" y="44"/>
                  </a:cubicBezTo>
                  <a:cubicBezTo>
                    <a:pt x="494" y="58"/>
                    <a:pt x="506" y="69"/>
                    <a:pt x="514" y="84"/>
                  </a:cubicBezTo>
                  <a:cubicBezTo>
                    <a:pt x="519" y="94"/>
                    <a:pt x="520" y="107"/>
                    <a:pt x="529" y="114"/>
                  </a:cubicBezTo>
                  <a:cubicBezTo>
                    <a:pt x="530" y="110"/>
                    <a:pt x="532" y="114"/>
                    <a:pt x="534" y="112"/>
                  </a:cubicBezTo>
                  <a:cubicBezTo>
                    <a:pt x="529" y="83"/>
                    <a:pt x="515" y="64"/>
                    <a:pt x="501" y="39"/>
                  </a:cubicBezTo>
                  <a:cubicBezTo>
                    <a:pt x="495" y="36"/>
                    <a:pt x="489" y="31"/>
                    <a:pt x="485" y="24"/>
                  </a:cubicBezTo>
                  <a:cubicBezTo>
                    <a:pt x="475" y="20"/>
                    <a:pt x="460" y="12"/>
                    <a:pt x="443" y="14"/>
                  </a:cubicBezTo>
                  <a:cubicBezTo>
                    <a:pt x="430" y="16"/>
                    <a:pt x="415" y="23"/>
                    <a:pt x="400" y="28"/>
                  </a:cubicBezTo>
                  <a:cubicBezTo>
                    <a:pt x="387" y="40"/>
                    <a:pt x="377" y="59"/>
                    <a:pt x="382" y="82"/>
                  </a:cubicBezTo>
                  <a:cubicBezTo>
                    <a:pt x="391" y="102"/>
                    <a:pt x="395" y="127"/>
                    <a:pt x="404" y="148"/>
                  </a:cubicBezTo>
                  <a:cubicBezTo>
                    <a:pt x="407" y="170"/>
                    <a:pt x="416" y="183"/>
                    <a:pt x="417" y="201"/>
                  </a:cubicBezTo>
                  <a:cubicBezTo>
                    <a:pt x="432" y="236"/>
                    <a:pt x="440" y="274"/>
                    <a:pt x="455" y="307"/>
                  </a:cubicBezTo>
                  <a:cubicBezTo>
                    <a:pt x="467" y="334"/>
                    <a:pt x="485" y="365"/>
                    <a:pt x="505" y="382"/>
                  </a:cubicBezTo>
                  <a:cubicBezTo>
                    <a:pt x="514" y="382"/>
                    <a:pt x="520" y="387"/>
                    <a:pt x="530" y="388"/>
                  </a:cubicBezTo>
                  <a:cubicBezTo>
                    <a:pt x="538" y="384"/>
                    <a:pt x="554" y="385"/>
                    <a:pt x="561" y="383"/>
                  </a:cubicBezTo>
                  <a:cubicBezTo>
                    <a:pt x="562" y="378"/>
                    <a:pt x="569" y="376"/>
                    <a:pt x="575" y="373"/>
                  </a:cubicBezTo>
                  <a:cubicBezTo>
                    <a:pt x="592" y="351"/>
                    <a:pt x="583" y="321"/>
                    <a:pt x="576" y="293"/>
                  </a:cubicBezTo>
                  <a:cubicBezTo>
                    <a:pt x="574" y="285"/>
                    <a:pt x="575" y="278"/>
                    <a:pt x="572" y="271"/>
                  </a:cubicBezTo>
                  <a:cubicBezTo>
                    <a:pt x="562" y="240"/>
                    <a:pt x="546" y="205"/>
                    <a:pt x="536" y="181"/>
                  </a:cubicBezTo>
                  <a:cubicBezTo>
                    <a:pt x="529" y="163"/>
                    <a:pt x="520" y="146"/>
                    <a:pt x="511" y="132"/>
                  </a:cubicBezTo>
                  <a:cubicBezTo>
                    <a:pt x="508" y="125"/>
                    <a:pt x="504" y="117"/>
                    <a:pt x="501" y="114"/>
                  </a:cubicBezTo>
                  <a:cubicBezTo>
                    <a:pt x="482" y="93"/>
                    <a:pt x="450" y="108"/>
                    <a:pt x="434" y="125"/>
                  </a:cubicBezTo>
                  <a:cubicBezTo>
                    <a:pt x="425" y="160"/>
                    <a:pt x="440" y="190"/>
                    <a:pt x="452" y="220"/>
                  </a:cubicBezTo>
                  <a:cubicBezTo>
                    <a:pt x="456" y="232"/>
                    <a:pt x="463" y="245"/>
                    <a:pt x="470" y="256"/>
                  </a:cubicBezTo>
                  <a:cubicBezTo>
                    <a:pt x="477" y="267"/>
                    <a:pt x="482" y="285"/>
                    <a:pt x="494" y="283"/>
                  </a:cubicBezTo>
                  <a:cubicBezTo>
                    <a:pt x="498" y="274"/>
                    <a:pt x="488" y="264"/>
                    <a:pt x="483" y="254"/>
                  </a:cubicBezTo>
                  <a:close/>
                  <a:moveTo>
                    <a:pt x="501" y="83"/>
                  </a:moveTo>
                  <a:cubicBezTo>
                    <a:pt x="496" y="73"/>
                    <a:pt x="485" y="58"/>
                    <a:pt x="478" y="53"/>
                  </a:cubicBezTo>
                  <a:cubicBezTo>
                    <a:pt x="468" y="47"/>
                    <a:pt x="448" y="41"/>
                    <a:pt x="438" y="44"/>
                  </a:cubicBezTo>
                  <a:cubicBezTo>
                    <a:pt x="432" y="46"/>
                    <a:pt x="428" y="53"/>
                    <a:pt x="423" y="56"/>
                  </a:cubicBezTo>
                  <a:cubicBezTo>
                    <a:pt x="417" y="59"/>
                    <a:pt x="409" y="60"/>
                    <a:pt x="407" y="68"/>
                  </a:cubicBezTo>
                  <a:cubicBezTo>
                    <a:pt x="405" y="75"/>
                    <a:pt x="407" y="88"/>
                    <a:pt x="408" y="94"/>
                  </a:cubicBezTo>
                  <a:cubicBezTo>
                    <a:pt x="411" y="111"/>
                    <a:pt x="419" y="129"/>
                    <a:pt x="424" y="143"/>
                  </a:cubicBezTo>
                  <a:cubicBezTo>
                    <a:pt x="422" y="113"/>
                    <a:pt x="451" y="96"/>
                    <a:pt x="475" y="95"/>
                  </a:cubicBezTo>
                  <a:cubicBezTo>
                    <a:pt x="492" y="95"/>
                    <a:pt x="502" y="107"/>
                    <a:pt x="513" y="114"/>
                  </a:cubicBezTo>
                  <a:cubicBezTo>
                    <a:pt x="508" y="101"/>
                    <a:pt x="509" y="95"/>
                    <a:pt x="501" y="83"/>
                  </a:cubicBezTo>
                  <a:close/>
                  <a:moveTo>
                    <a:pt x="724" y="83"/>
                  </a:moveTo>
                  <a:cubicBezTo>
                    <a:pt x="712" y="89"/>
                    <a:pt x="695" y="86"/>
                    <a:pt x="679" y="88"/>
                  </a:cubicBezTo>
                  <a:cubicBezTo>
                    <a:pt x="664" y="90"/>
                    <a:pt x="649" y="97"/>
                    <a:pt x="637" y="98"/>
                  </a:cubicBezTo>
                  <a:cubicBezTo>
                    <a:pt x="630" y="99"/>
                    <a:pt x="624" y="97"/>
                    <a:pt x="617" y="98"/>
                  </a:cubicBezTo>
                  <a:cubicBezTo>
                    <a:pt x="583" y="104"/>
                    <a:pt x="554" y="118"/>
                    <a:pt x="520" y="127"/>
                  </a:cubicBezTo>
                  <a:cubicBezTo>
                    <a:pt x="537" y="150"/>
                    <a:pt x="551" y="192"/>
                    <a:pt x="566" y="225"/>
                  </a:cubicBezTo>
                  <a:cubicBezTo>
                    <a:pt x="578" y="275"/>
                    <a:pt x="609" y="334"/>
                    <a:pt x="590" y="381"/>
                  </a:cubicBezTo>
                  <a:cubicBezTo>
                    <a:pt x="575" y="393"/>
                    <a:pt x="552" y="393"/>
                    <a:pt x="531" y="401"/>
                  </a:cubicBezTo>
                  <a:cubicBezTo>
                    <a:pt x="528" y="399"/>
                    <a:pt x="523" y="398"/>
                    <a:pt x="520" y="396"/>
                  </a:cubicBezTo>
                  <a:cubicBezTo>
                    <a:pt x="493" y="395"/>
                    <a:pt x="479" y="372"/>
                    <a:pt x="469" y="353"/>
                  </a:cubicBezTo>
                  <a:cubicBezTo>
                    <a:pt x="438" y="297"/>
                    <a:pt x="413" y="219"/>
                    <a:pt x="397" y="159"/>
                  </a:cubicBezTo>
                  <a:cubicBezTo>
                    <a:pt x="384" y="161"/>
                    <a:pt x="372" y="166"/>
                    <a:pt x="362" y="169"/>
                  </a:cubicBezTo>
                  <a:cubicBezTo>
                    <a:pt x="344" y="174"/>
                    <a:pt x="333" y="178"/>
                    <a:pt x="320" y="181"/>
                  </a:cubicBezTo>
                  <a:cubicBezTo>
                    <a:pt x="308" y="184"/>
                    <a:pt x="297" y="189"/>
                    <a:pt x="286" y="193"/>
                  </a:cubicBezTo>
                  <a:cubicBezTo>
                    <a:pt x="264" y="200"/>
                    <a:pt x="241" y="203"/>
                    <a:pt x="219" y="210"/>
                  </a:cubicBezTo>
                  <a:cubicBezTo>
                    <a:pt x="205" y="214"/>
                    <a:pt x="192" y="222"/>
                    <a:pt x="179" y="227"/>
                  </a:cubicBezTo>
                  <a:cubicBezTo>
                    <a:pt x="143" y="241"/>
                    <a:pt x="107" y="251"/>
                    <a:pt x="72" y="270"/>
                  </a:cubicBezTo>
                  <a:cubicBezTo>
                    <a:pt x="52" y="271"/>
                    <a:pt x="37" y="289"/>
                    <a:pt x="16" y="293"/>
                  </a:cubicBezTo>
                  <a:cubicBezTo>
                    <a:pt x="15" y="350"/>
                    <a:pt x="20" y="408"/>
                    <a:pt x="31" y="472"/>
                  </a:cubicBezTo>
                  <a:cubicBezTo>
                    <a:pt x="35" y="496"/>
                    <a:pt x="46" y="519"/>
                    <a:pt x="49" y="545"/>
                  </a:cubicBezTo>
                  <a:cubicBezTo>
                    <a:pt x="54" y="583"/>
                    <a:pt x="61" y="620"/>
                    <a:pt x="72" y="657"/>
                  </a:cubicBezTo>
                  <a:cubicBezTo>
                    <a:pt x="83" y="695"/>
                    <a:pt x="90" y="734"/>
                    <a:pt x="102" y="769"/>
                  </a:cubicBezTo>
                  <a:cubicBezTo>
                    <a:pt x="111" y="798"/>
                    <a:pt x="123" y="827"/>
                    <a:pt x="134" y="853"/>
                  </a:cubicBezTo>
                  <a:cubicBezTo>
                    <a:pt x="144" y="877"/>
                    <a:pt x="153" y="898"/>
                    <a:pt x="161" y="920"/>
                  </a:cubicBezTo>
                  <a:cubicBezTo>
                    <a:pt x="176" y="960"/>
                    <a:pt x="192" y="1000"/>
                    <a:pt x="212" y="1033"/>
                  </a:cubicBezTo>
                  <a:cubicBezTo>
                    <a:pt x="268" y="984"/>
                    <a:pt x="343" y="959"/>
                    <a:pt x="409" y="930"/>
                  </a:cubicBezTo>
                  <a:cubicBezTo>
                    <a:pt x="480" y="899"/>
                    <a:pt x="564" y="889"/>
                    <a:pt x="642" y="870"/>
                  </a:cubicBezTo>
                  <a:cubicBezTo>
                    <a:pt x="678" y="861"/>
                    <a:pt x="705" y="852"/>
                    <a:pt x="735" y="843"/>
                  </a:cubicBezTo>
                  <a:cubicBezTo>
                    <a:pt x="767" y="833"/>
                    <a:pt x="800" y="826"/>
                    <a:pt x="830" y="814"/>
                  </a:cubicBezTo>
                  <a:cubicBezTo>
                    <a:pt x="860" y="803"/>
                    <a:pt x="887" y="788"/>
                    <a:pt x="916" y="780"/>
                  </a:cubicBezTo>
                  <a:cubicBezTo>
                    <a:pt x="927" y="768"/>
                    <a:pt x="951" y="764"/>
                    <a:pt x="965" y="757"/>
                  </a:cubicBezTo>
                  <a:cubicBezTo>
                    <a:pt x="960" y="735"/>
                    <a:pt x="944" y="721"/>
                    <a:pt x="933" y="702"/>
                  </a:cubicBezTo>
                  <a:cubicBezTo>
                    <a:pt x="921" y="678"/>
                    <a:pt x="907" y="657"/>
                    <a:pt x="897" y="635"/>
                  </a:cubicBezTo>
                  <a:cubicBezTo>
                    <a:pt x="875" y="584"/>
                    <a:pt x="854" y="535"/>
                    <a:pt x="838" y="483"/>
                  </a:cubicBezTo>
                  <a:cubicBezTo>
                    <a:pt x="830" y="459"/>
                    <a:pt x="820" y="436"/>
                    <a:pt x="814" y="412"/>
                  </a:cubicBezTo>
                  <a:cubicBezTo>
                    <a:pt x="807" y="385"/>
                    <a:pt x="804" y="356"/>
                    <a:pt x="799" y="327"/>
                  </a:cubicBezTo>
                  <a:cubicBezTo>
                    <a:pt x="795" y="301"/>
                    <a:pt x="788" y="274"/>
                    <a:pt x="783" y="246"/>
                  </a:cubicBezTo>
                  <a:cubicBezTo>
                    <a:pt x="772" y="189"/>
                    <a:pt x="780" y="133"/>
                    <a:pt x="762" y="79"/>
                  </a:cubicBezTo>
                  <a:cubicBezTo>
                    <a:pt x="761" y="79"/>
                    <a:pt x="760" y="79"/>
                    <a:pt x="759" y="79"/>
                  </a:cubicBezTo>
                  <a:cubicBezTo>
                    <a:pt x="741" y="81"/>
                    <a:pt x="738" y="86"/>
                    <a:pt x="724" y="83"/>
                  </a:cubicBezTo>
                  <a:close/>
                  <a:moveTo>
                    <a:pt x="527" y="362"/>
                  </a:moveTo>
                  <a:cubicBezTo>
                    <a:pt x="534" y="363"/>
                    <a:pt x="547" y="357"/>
                    <a:pt x="546" y="354"/>
                  </a:cubicBezTo>
                  <a:cubicBezTo>
                    <a:pt x="558" y="347"/>
                    <a:pt x="560" y="329"/>
                    <a:pt x="559" y="315"/>
                  </a:cubicBezTo>
                  <a:cubicBezTo>
                    <a:pt x="533" y="254"/>
                    <a:pt x="517" y="185"/>
                    <a:pt x="481" y="137"/>
                  </a:cubicBezTo>
                  <a:cubicBezTo>
                    <a:pt x="469" y="135"/>
                    <a:pt x="462" y="133"/>
                    <a:pt x="458" y="140"/>
                  </a:cubicBezTo>
                  <a:cubicBezTo>
                    <a:pt x="462" y="140"/>
                    <a:pt x="458" y="141"/>
                    <a:pt x="458" y="141"/>
                  </a:cubicBezTo>
                  <a:cubicBezTo>
                    <a:pt x="453" y="175"/>
                    <a:pt x="471" y="193"/>
                    <a:pt x="479" y="219"/>
                  </a:cubicBezTo>
                  <a:cubicBezTo>
                    <a:pt x="482" y="229"/>
                    <a:pt x="485" y="232"/>
                    <a:pt x="488" y="240"/>
                  </a:cubicBezTo>
                  <a:cubicBezTo>
                    <a:pt x="489" y="243"/>
                    <a:pt x="489" y="247"/>
                    <a:pt x="490" y="250"/>
                  </a:cubicBezTo>
                  <a:cubicBezTo>
                    <a:pt x="498" y="266"/>
                    <a:pt x="521" y="279"/>
                    <a:pt x="503" y="295"/>
                  </a:cubicBezTo>
                  <a:cubicBezTo>
                    <a:pt x="498" y="293"/>
                    <a:pt x="490" y="297"/>
                    <a:pt x="484" y="298"/>
                  </a:cubicBezTo>
                  <a:cubicBezTo>
                    <a:pt x="496" y="315"/>
                    <a:pt x="505" y="359"/>
                    <a:pt x="527" y="362"/>
                  </a:cubicBezTo>
                  <a:close/>
                </a:path>
              </a:pathLst>
            </a:custGeom>
            <a:solidFill>
              <a:srgbClr val="005188"/>
            </a:solidFill>
            <a:ln w="9525">
              <a:solidFill>
                <a:schemeClr val="bg1"/>
              </a:solidFill>
              <a:round/>
            </a:ln>
          </p:spPr>
          <p:txBody>
            <a:bodyPr vert="horz" wrap="square" lIns="91440" tIns="45720" rIns="91440" bIns="45720" numCol="1" anchor="t" anchorCtr="0" compatLnSpc="1"/>
            <a:p>
              <a:endParaRPr lang="zh-CN" altLang="en-US">
                <a:solidFill>
                  <a:srgbClr val="005188"/>
                </a:solidFill>
                <a:cs typeface="+mn-ea"/>
                <a:sym typeface="+mn-lt"/>
              </a:endParaRPr>
            </a:p>
          </p:txBody>
        </p:sp>
        <p:sp>
          <p:nvSpPr>
            <p:cNvPr id="9" name="TextBox 12"/>
            <p:cNvSpPr txBox="1"/>
            <p:nvPr/>
          </p:nvSpPr>
          <p:spPr>
            <a:xfrm>
              <a:off x="2216549" y="2984620"/>
              <a:ext cx="739523" cy="921990"/>
            </a:xfrm>
            <a:prstGeom prst="rect">
              <a:avLst/>
            </a:prstGeom>
            <a:noFill/>
          </p:spPr>
          <p:txBody>
            <a:bodyPr wrap="square" rtlCol="0">
              <a:spAutoFit/>
            </a:bodyPr>
            <a:p>
              <a:r>
                <a:rPr lang="en-US" altLang="zh-CN" sz="5400" dirty="0">
                  <a:solidFill>
                    <a:srgbClr val="005188"/>
                  </a:solidFill>
                  <a:cs typeface="+mn-ea"/>
                  <a:sym typeface="+mn-lt"/>
                </a:rPr>
                <a:t>3</a:t>
              </a:r>
              <a:endParaRPr lang="zh-CN" altLang="en-US" sz="5400" dirty="0">
                <a:solidFill>
                  <a:srgbClr val="005188"/>
                </a:solidFill>
                <a:cs typeface="+mn-ea"/>
                <a:sym typeface="+mn-lt"/>
              </a:endParaRPr>
            </a:p>
          </p:txBody>
        </p:sp>
      </p:grpSp>
      <p:sp>
        <p:nvSpPr>
          <p:cNvPr id="10" name="文本框 9"/>
          <p:cNvSpPr txBox="1"/>
          <p:nvPr/>
        </p:nvSpPr>
        <p:spPr>
          <a:xfrm>
            <a:off x="5452745" y="4878705"/>
            <a:ext cx="2826385" cy="460375"/>
          </a:xfrm>
          <a:prstGeom prst="rect">
            <a:avLst/>
          </a:prstGeom>
          <a:noFill/>
        </p:spPr>
        <p:txBody>
          <a:bodyPr wrap="square" rtlCol="0">
            <a:spAutoFit/>
          </a:bodyPr>
          <a:p>
            <a:pPr algn="ctr"/>
            <a:r>
              <a:rPr lang="zh-CN" altLang="en-US" sz="2400" b="1" dirty="0">
                <a:solidFill>
                  <a:srgbClr val="005188"/>
                </a:solidFill>
                <a:cs typeface="+mn-ea"/>
                <a:sym typeface="+mn-lt"/>
              </a:rPr>
              <a:t>准备工作</a:t>
            </a:r>
            <a:endParaRPr lang="zh-CN" altLang="en-US" sz="2400" b="1" dirty="0">
              <a:solidFill>
                <a:srgbClr val="005188"/>
              </a:solidFill>
              <a:cs typeface="+mn-ea"/>
              <a:sym typeface="+mn-lt"/>
            </a:endParaRPr>
          </a:p>
        </p:txBody>
      </p:sp>
      <p:grpSp>
        <p:nvGrpSpPr>
          <p:cNvPr id="11" name="chenying0907 18"/>
          <p:cNvGrpSpPr/>
          <p:nvPr/>
        </p:nvGrpSpPr>
        <p:grpSpPr>
          <a:xfrm>
            <a:off x="8752205" y="2000885"/>
            <a:ext cx="2036445" cy="2113280"/>
            <a:chOff x="1480387" y="2179758"/>
            <a:chExt cx="1984612" cy="2113211"/>
          </a:xfrm>
        </p:grpSpPr>
        <p:sp>
          <p:nvSpPr>
            <p:cNvPr id="13" name="chenying0907 108"/>
            <p:cNvSpPr>
              <a:spLocks noEditPoints="1"/>
            </p:cNvSpPr>
            <p:nvPr/>
          </p:nvSpPr>
          <p:spPr bwMode="auto">
            <a:xfrm>
              <a:off x="1480387" y="2179758"/>
              <a:ext cx="1984612" cy="2113211"/>
            </a:xfrm>
            <a:custGeom>
              <a:avLst/>
              <a:gdLst>
                <a:gd name="T0" fmla="*/ 656 w 983"/>
                <a:gd name="T1" fmla="*/ 80 h 1046"/>
                <a:gd name="T2" fmla="*/ 729 w 983"/>
                <a:gd name="T3" fmla="*/ 67 h 1046"/>
                <a:gd name="T4" fmla="*/ 798 w 983"/>
                <a:gd name="T5" fmla="*/ 260 h 1046"/>
                <a:gd name="T6" fmla="*/ 895 w 983"/>
                <a:gd name="T7" fmla="*/ 601 h 1046"/>
                <a:gd name="T8" fmla="*/ 965 w 983"/>
                <a:gd name="T9" fmla="*/ 773 h 1046"/>
                <a:gd name="T10" fmla="*/ 831 w 983"/>
                <a:gd name="T11" fmla="*/ 833 h 1046"/>
                <a:gd name="T12" fmla="*/ 633 w 983"/>
                <a:gd name="T13" fmla="*/ 882 h 1046"/>
                <a:gd name="T14" fmla="*/ 206 w 983"/>
                <a:gd name="T15" fmla="*/ 1046 h 1046"/>
                <a:gd name="T16" fmla="*/ 164 w 983"/>
                <a:gd name="T17" fmla="*/ 951 h 1046"/>
                <a:gd name="T18" fmla="*/ 102 w 983"/>
                <a:gd name="T19" fmla="*/ 790 h 1046"/>
                <a:gd name="T20" fmla="*/ 49 w 983"/>
                <a:gd name="T21" fmla="*/ 623 h 1046"/>
                <a:gd name="T22" fmla="*/ 16 w 983"/>
                <a:gd name="T23" fmla="*/ 435 h 1046"/>
                <a:gd name="T24" fmla="*/ 131 w 983"/>
                <a:gd name="T25" fmla="*/ 234 h 1046"/>
                <a:gd name="T26" fmla="*/ 363 w 983"/>
                <a:gd name="T27" fmla="*/ 159 h 1046"/>
                <a:gd name="T28" fmla="*/ 394 w 983"/>
                <a:gd name="T29" fmla="*/ 17 h 1046"/>
                <a:gd name="T30" fmla="*/ 519 w 983"/>
                <a:gd name="T31" fmla="*/ 44 h 1046"/>
                <a:gd name="T32" fmla="*/ 463 w 983"/>
                <a:gd name="T33" fmla="*/ 209 h 1046"/>
                <a:gd name="T34" fmla="*/ 547 w 983"/>
                <a:gd name="T35" fmla="*/ 252 h 1046"/>
                <a:gd name="T36" fmla="*/ 509 w 983"/>
                <a:gd name="T37" fmla="*/ 366 h 1046"/>
                <a:gd name="T38" fmla="*/ 435 w 983"/>
                <a:gd name="T39" fmla="*/ 33 h 1046"/>
                <a:gd name="T40" fmla="*/ 529 w 983"/>
                <a:gd name="T41" fmla="*/ 114 h 1046"/>
                <a:gd name="T42" fmla="*/ 485 w 983"/>
                <a:gd name="T43" fmla="*/ 24 h 1046"/>
                <a:gd name="T44" fmla="*/ 382 w 983"/>
                <a:gd name="T45" fmla="*/ 82 h 1046"/>
                <a:gd name="T46" fmla="*/ 455 w 983"/>
                <a:gd name="T47" fmla="*/ 307 h 1046"/>
                <a:gd name="T48" fmla="*/ 561 w 983"/>
                <a:gd name="T49" fmla="*/ 383 h 1046"/>
                <a:gd name="T50" fmla="*/ 572 w 983"/>
                <a:gd name="T51" fmla="*/ 271 h 1046"/>
                <a:gd name="T52" fmla="*/ 501 w 983"/>
                <a:gd name="T53" fmla="*/ 114 h 1046"/>
                <a:gd name="T54" fmla="*/ 470 w 983"/>
                <a:gd name="T55" fmla="*/ 256 h 1046"/>
                <a:gd name="T56" fmla="*/ 501 w 983"/>
                <a:gd name="T57" fmla="*/ 83 h 1046"/>
                <a:gd name="T58" fmla="*/ 423 w 983"/>
                <a:gd name="T59" fmla="*/ 56 h 1046"/>
                <a:gd name="T60" fmla="*/ 424 w 983"/>
                <a:gd name="T61" fmla="*/ 143 h 1046"/>
                <a:gd name="T62" fmla="*/ 501 w 983"/>
                <a:gd name="T63" fmla="*/ 83 h 1046"/>
                <a:gd name="T64" fmla="*/ 637 w 983"/>
                <a:gd name="T65" fmla="*/ 98 h 1046"/>
                <a:gd name="T66" fmla="*/ 566 w 983"/>
                <a:gd name="T67" fmla="*/ 225 h 1046"/>
                <a:gd name="T68" fmla="*/ 520 w 983"/>
                <a:gd name="T69" fmla="*/ 396 h 1046"/>
                <a:gd name="T70" fmla="*/ 362 w 983"/>
                <a:gd name="T71" fmla="*/ 169 h 1046"/>
                <a:gd name="T72" fmla="*/ 219 w 983"/>
                <a:gd name="T73" fmla="*/ 210 h 1046"/>
                <a:gd name="T74" fmla="*/ 16 w 983"/>
                <a:gd name="T75" fmla="*/ 293 h 1046"/>
                <a:gd name="T76" fmla="*/ 72 w 983"/>
                <a:gd name="T77" fmla="*/ 657 h 1046"/>
                <a:gd name="T78" fmla="*/ 161 w 983"/>
                <a:gd name="T79" fmla="*/ 920 h 1046"/>
                <a:gd name="T80" fmla="*/ 642 w 983"/>
                <a:gd name="T81" fmla="*/ 870 h 1046"/>
                <a:gd name="T82" fmla="*/ 916 w 983"/>
                <a:gd name="T83" fmla="*/ 780 h 1046"/>
                <a:gd name="T84" fmla="*/ 897 w 983"/>
                <a:gd name="T85" fmla="*/ 635 h 1046"/>
                <a:gd name="T86" fmla="*/ 799 w 983"/>
                <a:gd name="T87" fmla="*/ 327 h 1046"/>
                <a:gd name="T88" fmla="*/ 759 w 983"/>
                <a:gd name="T89" fmla="*/ 79 h 1046"/>
                <a:gd name="T90" fmla="*/ 546 w 983"/>
                <a:gd name="T91" fmla="*/ 354 h 1046"/>
                <a:gd name="T92" fmla="*/ 458 w 983"/>
                <a:gd name="T93" fmla="*/ 140 h 1046"/>
                <a:gd name="T94" fmla="*/ 488 w 983"/>
                <a:gd name="T95" fmla="*/ 240 h 1046"/>
                <a:gd name="T96" fmla="*/ 484 w 983"/>
                <a:gd name="T97" fmla="*/ 298 h 10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983" h="1046">
                  <a:moveTo>
                    <a:pt x="546" y="104"/>
                  </a:moveTo>
                  <a:cubicBezTo>
                    <a:pt x="572" y="99"/>
                    <a:pt x="602" y="89"/>
                    <a:pt x="631" y="82"/>
                  </a:cubicBezTo>
                  <a:cubicBezTo>
                    <a:pt x="639" y="80"/>
                    <a:pt x="648" y="81"/>
                    <a:pt x="656" y="80"/>
                  </a:cubicBezTo>
                  <a:cubicBezTo>
                    <a:pt x="659" y="80"/>
                    <a:pt x="662" y="77"/>
                    <a:pt x="666" y="77"/>
                  </a:cubicBezTo>
                  <a:cubicBezTo>
                    <a:pt x="674" y="75"/>
                    <a:pt x="683" y="78"/>
                    <a:pt x="691" y="77"/>
                  </a:cubicBezTo>
                  <a:cubicBezTo>
                    <a:pt x="702" y="75"/>
                    <a:pt x="717" y="69"/>
                    <a:pt x="729" y="67"/>
                  </a:cubicBezTo>
                  <a:cubicBezTo>
                    <a:pt x="744" y="64"/>
                    <a:pt x="759" y="66"/>
                    <a:pt x="774" y="69"/>
                  </a:cubicBezTo>
                  <a:cubicBezTo>
                    <a:pt x="779" y="98"/>
                    <a:pt x="790" y="145"/>
                    <a:pt x="785" y="168"/>
                  </a:cubicBezTo>
                  <a:cubicBezTo>
                    <a:pt x="790" y="202"/>
                    <a:pt x="788" y="235"/>
                    <a:pt x="798" y="260"/>
                  </a:cubicBezTo>
                  <a:cubicBezTo>
                    <a:pt x="803" y="297"/>
                    <a:pt x="810" y="337"/>
                    <a:pt x="816" y="374"/>
                  </a:cubicBezTo>
                  <a:cubicBezTo>
                    <a:pt x="823" y="413"/>
                    <a:pt x="837" y="447"/>
                    <a:pt x="849" y="480"/>
                  </a:cubicBezTo>
                  <a:cubicBezTo>
                    <a:pt x="864" y="522"/>
                    <a:pt x="877" y="563"/>
                    <a:pt x="895" y="601"/>
                  </a:cubicBezTo>
                  <a:cubicBezTo>
                    <a:pt x="919" y="650"/>
                    <a:pt x="952" y="695"/>
                    <a:pt x="973" y="747"/>
                  </a:cubicBezTo>
                  <a:cubicBezTo>
                    <a:pt x="979" y="752"/>
                    <a:pt x="983" y="759"/>
                    <a:pt x="980" y="765"/>
                  </a:cubicBezTo>
                  <a:cubicBezTo>
                    <a:pt x="978" y="770"/>
                    <a:pt x="971" y="770"/>
                    <a:pt x="965" y="773"/>
                  </a:cubicBezTo>
                  <a:cubicBezTo>
                    <a:pt x="956" y="777"/>
                    <a:pt x="945" y="785"/>
                    <a:pt x="932" y="789"/>
                  </a:cubicBezTo>
                  <a:cubicBezTo>
                    <a:pt x="908" y="797"/>
                    <a:pt x="883" y="808"/>
                    <a:pt x="865" y="818"/>
                  </a:cubicBezTo>
                  <a:cubicBezTo>
                    <a:pt x="856" y="823"/>
                    <a:pt x="839" y="825"/>
                    <a:pt x="831" y="833"/>
                  </a:cubicBezTo>
                  <a:cubicBezTo>
                    <a:pt x="789" y="838"/>
                    <a:pt x="729" y="860"/>
                    <a:pt x="681" y="871"/>
                  </a:cubicBezTo>
                  <a:cubicBezTo>
                    <a:pt x="677" y="871"/>
                    <a:pt x="678" y="875"/>
                    <a:pt x="676" y="876"/>
                  </a:cubicBezTo>
                  <a:cubicBezTo>
                    <a:pt x="662" y="874"/>
                    <a:pt x="648" y="880"/>
                    <a:pt x="633" y="882"/>
                  </a:cubicBezTo>
                  <a:cubicBezTo>
                    <a:pt x="566" y="894"/>
                    <a:pt x="496" y="902"/>
                    <a:pt x="433" y="930"/>
                  </a:cubicBezTo>
                  <a:cubicBezTo>
                    <a:pt x="390" y="949"/>
                    <a:pt x="345" y="963"/>
                    <a:pt x="307" y="982"/>
                  </a:cubicBezTo>
                  <a:cubicBezTo>
                    <a:pt x="269" y="1001"/>
                    <a:pt x="238" y="1027"/>
                    <a:pt x="206" y="1046"/>
                  </a:cubicBezTo>
                  <a:cubicBezTo>
                    <a:pt x="199" y="1037"/>
                    <a:pt x="196" y="1025"/>
                    <a:pt x="191" y="1014"/>
                  </a:cubicBezTo>
                  <a:cubicBezTo>
                    <a:pt x="185" y="1001"/>
                    <a:pt x="177" y="986"/>
                    <a:pt x="170" y="971"/>
                  </a:cubicBezTo>
                  <a:cubicBezTo>
                    <a:pt x="167" y="965"/>
                    <a:pt x="166" y="957"/>
                    <a:pt x="164" y="951"/>
                  </a:cubicBezTo>
                  <a:cubicBezTo>
                    <a:pt x="147" y="910"/>
                    <a:pt x="130" y="866"/>
                    <a:pt x="112" y="821"/>
                  </a:cubicBezTo>
                  <a:cubicBezTo>
                    <a:pt x="109" y="815"/>
                    <a:pt x="105" y="809"/>
                    <a:pt x="103" y="804"/>
                  </a:cubicBezTo>
                  <a:cubicBezTo>
                    <a:pt x="102" y="800"/>
                    <a:pt x="103" y="794"/>
                    <a:pt x="102" y="790"/>
                  </a:cubicBezTo>
                  <a:cubicBezTo>
                    <a:pt x="93" y="762"/>
                    <a:pt x="82" y="730"/>
                    <a:pt x="73" y="699"/>
                  </a:cubicBezTo>
                  <a:cubicBezTo>
                    <a:pt x="68" y="683"/>
                    <a:pt x="63" y="666"/>
                    <a:pt x="58" y="650"/>
                  </a:cubicBezTo>
                  <a:cubicBezTo>
                    <a:pt x="55" y="641"/>
                    <a:pt x="51" y="632"/>
                    <a:pt x="49" y="623"/>
                  </a:cubicBezTo>
                  <a:cubicBezTo>
                    <a:pt x="47" y="613"/>
                    <a:pt x="48" y="603"/>
                    <a:pt x="46" y="592"/>
                  </a:cubicBezTo>
                  <a:cubicBezTo>
                    <a:pt x="40" y="559"/>
                    <a:pt x="29" y="526"/>
                    <a:pt x="23" y="491"/>
                  </a:cubicBezTo>
                  <a:cubicBezTo>
                    <a:pt x="20" y="473"/>
                    <a:pt x="18" y="455"/>
                    <a:pt x="16" y="435"/>
                  </a:cubicBezTo>
                  <a:cubicBezTo>
                    <a:pt x="11" y="404"/>
                    <a:pt x="8" y="374"/>
                    <a:pt x="7" y="343"/>
                  </a:cubicBezTo>
                  <a:cubicBezTo>
                    <a:pt x="6" y="324"/>
                    <a:pt x="0" y="305"/>
                    <a:pt x="4" y="288"/>
                  </a:cubicBezTo>
                  <a:cubicBezTo>
                    <a:pt x="42" y="272"/>
                    <a:pt x="83" y="247"/>
                    <a:pt x="131" y="234"/>
                  </a:cubicBezTo>
                  <a:cubicBezTo>
                    <a:pt x="140" y="228"/>
                    <a:pt x="154" y="222"/>
                    <a:pt x="164" y="221"/>
                  </a:cubicBezTo>
                  <a:cubicBezTo>
                    <a:pt x="194" y="205"/>
                    <a:pt x="231" y="196"/>
                    <a:pt x="267" y="186"/>
                  </a:cubicBezTo>
                  <a:cubicBezTo>
                    <a:pt x="300" y="178"/>
                    <a:pt x="334" y="161"/>
                    <a:pt x="363" y="159"/>
                  </a:cubicBezTo>
                  <a:cubicBezTo>
                    <a:pt x="371" y="154"/>
                    <a:pt x="382" y="151"/>
                    <a:pt x="393" y="149"/>
                  </a:cubicBezTo>
                  <a:cubicBezTo>
                    <a:pt x="388" y="129"/>
                    <a:pt x="371" y="101"/>
                    <a:pt x="369" y="79"/>
                  </a:cubicBezTo>
                  <a:cubicBezTo>
                    <a:pt x="367" y="54"/>
                    <a:pt x="382" y="37"/>
                    <a:pt x="394" y="17"/>
                  </a:cubicBezTo>
                  <a:cubicBezTo>
                    <a:pt x="408" y="16"/>
                    <a:pt x="422" y="4"/>
                    <a:pt x="439" y="2"/>
                  </a:cubicBezTo>
                  <a:cubicBezTo>
                    <a:pt x="460" y="0"/>
                    <a:pt x="474" y="7"/>
                    <a:pt x="493" y="14"/>
                  </a:cubicBezTo>
                  <a:cubicBezTo>
                    <a:pt x="499" y="26"/>
                    <a:pt x="511" y="33"/>
                    <a:pt x="519" y="44"/>
                  </a:cubicBezTo>
                  <a:cubicBezTo>
                    <a:pt x="530" y="62"/>
                    <a:pt x="533" y="86"/>
                    <a:pt x="546" y="104"/>
                  </a:cubicBezTo>
                  <a:close/>
                  <a:moveTo>
                    <a:pt x="483" y="254"/>
                  </a:moveTo>
                  <a:cubicBezTo>
                    <a:pt x="476" y="241"/>
                    <a:pt x="469" y="224"/>
                    <a:pt x="463" y="209"/>
                  </a:cubicBezTo>
                  <a:cubicBezTo>
                    <a:pt x="453" y="186"/>
                    <a:pt x="445" y="162"/>
                    <a:pt x="447" y="137"/>
                  </a:cubicBezTo>
                  <a:cubicBezTo>
                    <a:pt x="455" y="124"/>
                    <a:pt x="469" y="121"/>
                    <a:pt x="488" y="125"/>
                  </a:cubicBezTo>
                  <a:cubicBezTo>
                    <a:pt x="509" y="154"/>
                    <a:pt x="533" y="211"/>
                    <a:pt x="547" y="252"/>
                  </a:cubicBezTo>
                  <a:cubicBezTo>
                    <a:pt x="558" y="282"/>
                    <a:pt x="583" y="334"/>
                    <a:pt x="562" y="357"/>
                  </a:cubicBezTo>
                  <a:cubicBezTo>
                    <a:pt x="560" y="359"/>
                    <a:pt x="547" y="371"/>
                    <a:pt x="540" y="372"/>
                  </a:cubicBezTo>
                  <a:cubicBezTo>
                    <a:pt x="532" y="373"/>
                    <a:pt x="514" y="370"/>
                    <a:pt x="509" y="366"/>
                  </a:cubicBezTo>
                  <a:cubicBezTo>
                    <a:pt x="503" y="362"/>
                    <a:pt x="503" y="353"/>
                    <a:pt x="498" y="349"/>
                  </a:cubicBezTo>
                  <a:cubicBezTo>
                    <a:pt x="457" y="259"/>
                    <a:pt x="412" y="180"/>
                    <a:pt x="397" y="64"/>
                  </a:cubicBezTo>
                  <a:cubicBezTo>
                    <a:pt x="405" y="49"/>
                    <a:pt x="420" y="41"/>
                    <a:pt x="435" y="33"/>
                  </a:cubicBezTo>
                  <a:cubicBezTo>
                    <a:pt x="454" y="31"/>
                    <a:pt x="470" y="39"/>
                    <a:pt x="485" y="44"/>
                  </a:cubicBezTo>
                  <a:cubicBezTo>
                    <a:pt x="494" y="58"/>
                    <a:pt x="506" y="69"/>
                    <a:pt x="514" y="84"/>
                  </a:cubicBezTo>
                  <a:cubicBezTo>
                    <a:pt x="519" y="94"/>
                    <a:pt x="520" y="107"/>
                    <a:pt x="529" y="114"/>
                  </a:cubicBezTo>
                  <a:cubicBezTo>
                    <a:pt x="530" y="110"/>
                    <a:pt x="532" y="114"/>
                    <a:pt x="534" y="112"/>
                  </a:cubicBezTo>
                  <a:cubicBezTo>
                    <a:pt x="529" y="83"/>
                    <a:pt x="515" y="64"/>
                    <a:pt x="501" y="39"/>
                  </a:cubicBezTo>
                  <a:cubicBezTo>
                    <a:pt x="495" y="36"/>
                    <a:pt x="489" y="31"/>
                    <a:pt x="485" y="24"/>
                  </a:cubicBezTo>
                  <a:cubicBezTo>
                    <a:pt x="475" y="20"/>
                    <a:pt x="460" y="12"/>
                    <a:pt x="443" y="14"/>
                  </a:cubicBezTo>
                  <a:cubicBezTo>
                    <a:pt x="430" y="16"/>
                    <a:pt x="415" y="23"/>
                    <a:pt x="400" y="28"/>
                  </a:cubicBezTo>
                  <a:cubicBezTo>
                    <a:pt x="387" y="40"/>
                    <a:pt x="377" y="59"/>
                    <a:pt x="382" y="82"/>
                  </a:cubicBezTo>
                  <a:cubicBezTo>
                    <a:pt x="391" y="102"/>
                    <a:pt x="395" y="127"/>
                    <a:pt x="404" y="148"/>
                  </a:cubicBezTo>
                  <a:cubicBezTo>
                    <a:pt x="407" y="170"/>
                    <a:pt x="416" y="183"/>
                    <a:pt x="417" y="201"/>
                  </a:cubicBezTo>
                  <a:cubicBezTo>
                    <a:pt x="432" y="236"/>
                    <a:pt x="440" y="274"/>
                    <a:pt x="455" y="307"/>
                  </a:cubicBezTo>
                  <a:cubicBezTo>
                    <a:pt x="467" y="334"/>
                    <a:pt x="485" y="365"/>
                    <a:pt x="505" y="382"/>
                  </a:cubicBezTo>
                  <a:cubicBezTo>
                    <a:pt x="514" y="382"/>
                    <a:pt x="520" y="387"/>
                    <a:pt x="530" y="388"/>
                  </a:cubicBezTo>
                  <a:cubicBezTo>
                    <a:pt x="538" y="384"/>
                    <a:pt x="554" y="385"/>
                    <a:pt x="561" y="383"/>
                  </a:cubicBezTo>
                  <a:cubicBezTo>
                    <a:pt x="562" y="378"/>
                    <a:pt x="569" y="376"/>
                    <a:pt x="575" y="373"/>
                  </a:cubicBezTo>
                  <a:cubicBezTo>
                    <a:pt x="592" y="351"/>
                    <a:pt x="583" y="321"/>
                    <a:pt x="576" y="293"/>
                  </a:cubicBezTo>
                  <a:cubicBezTo>
                    <a:pt x="574" y="285"/>
                    <a:pt x="575" y="278"/>
                    <a:pt x="572" y="271"/>
                  </a:cubicBezTo>
                  <a:cubicBezTo>
                    <a:pt x="562" y="240"/>
                    <a:pt x="546" y="205"/>
                    <a:pt x="536" y="181"/>
                  </a:cubicBezTo>
                  <a:cubicBezTo>
                    <a:pt x="529" y="163"/>
                    <a:pt x="520" y="146"/>
                    <a:pt x="511" y="132"/>
                  </a:cubicBezTo>
                  <a:cubicBezTo>
                    <a:pt x="508" y="125"/>
                    <a:pt x="504" y="117"/>
                    <a:pt x="501" y="114"/>
                  </a:cubicBezTo>
                  <a:cubicBezTo>
                    <a:pt x="482" y="93"/>
                    <a:pt x="450" y="108"/>
                    <a:pt x="434" y="125"/>
                  </a:cubicBezTo>
                  <a:cubicBezTo>
                    <a:pt x="425" y="160"/>
                    <a:pt x="440" y="190"/>
                    <a:pt x="452" y="220"/>
                  </a:cubicBezTo>
                  <a:cubicBezTo>
                    <a:pt x="456" y="232"/>
                    <a:pt x="463" y="245"/>
                    <a:pt x="470" y="256"/>
                  </a:cubicBezTo>
                  <a:cubicBezTo>
                    <a:pt x="477" y="267"/>
                    <a:pt x="482" y="285"/>
                    <a:pt x="494" y="283"/>
                  </a:cubicBezTo>
                  <a:cubicBezTo>
                    <a:pt x="498" y="274"/>
                    <a:pt x="488" y="264"/>
                    <a:pt x="483" y="254"/>
                  </a:cubicBezTo>
                  <a:close/>
                  <a:moveTo>
                    <a:pt x="501" y="83"/>
                  </a:moveTo>
                  <a:cubicBezTo>
                    <a:pt x="496" y="73"/>
                    <a:pt x="485" y="58"/>
                    <a:pt x="478" y="53"/>
                  </a:cubicBezTo>
                  <a:cubicBezTo>
                    <a:pt x="468" y="47"/>
                    <a:pt x="448" y="41"/>
                    <a:pt x="438" y="44"/>
                  </a:cubicBezTo>
                  <a:cubicBezTo>
                    <a:pt x="432" y="46"/>
                    <a:pt x="428" y="53"/>
                    <a:pt x="423" y="56"/>
                  </a:cubicBezTo>
                  <a:cubicBezTo>
                    <a:pt x="417" y="59"/>
                    <a:pt x="409" y="60"/>
                    <a:pt x="407" y="68"/>
                  </a:cubicBezTo>
                  <a:cubicBezTo>
                    <a:pt x="405" y="75"/>
                    <a:pt x="407" y="88"/>
                    <a:pt x="408" y="94"/>
                  </a:cubicBezTo>
                  <a:cubicBezTo>
                    <a:pt x="411" y="111"/>
                    <a:pt x="419" y="129"/>
                    <a:pt x="424" y="143"/>
                  </a:cubicBezTo>
                  <a:cubicBezTo>
                    <a:pt x="422" y="113"/>
                    <a:pt x="451" y="96"/>
                    <a:pt x="475" y="95"/>
                  </a:cubicBezTo>
                  <a:cubicBezTo>
                    <a:pt x="492" y="95"/>
                    <a:pt x="502" y="107"/>
                    <a:pt x="513" y="114"/>
                  </a:cubicBezTo>
                  <a:cubicBezTo>
                    <a:pt x="508" y="101"/>
                    <a:pt x="509" y="95"/>
                    <a:pt x="501" y="83"/>
                  </a:cubicBezTo>
                  <a:close/>
                  <a:moveTo>
                    <a:pt x="724" y="83"/>
                  </a:moveTo>
                  <a:cubicBezTo>
                    <a:pt x="712" y="89"/>
                    <a:pt x="695" y="86"/>
                    <a:pt x="679" y="88"/>
                  </a:cubicBezTo>
                  <a:cubicBezTo>
                    <a:pt x="664" y="90"/>
                    <a:pt x="649" y="97"/>
                    <a:pt x="637" y="98"/>
                  </a:cubicBezTo>
                  <a:cubicBezTo>
                    <a:pt x="630" y="99"/>
                    <a:pt x="624" y="97"/>
                    <a:pt x="617" y="98"/>
                  </a:cubicBezTo>
                  <a:cubicBezTo>
                    <a:pt x="583" y="104"/>
                    <a:pt x="554" y="118"/>
                    <a:pt x="520" y="127"/>
                  </a:cubicBezTo>
                  <a:cubicBezTo>
                    <a:pt x="537" y="150"/>
                    <a:pt x="551" y="192"/>
                    <a:pt x="566" y="225"/>
                  </a:cubicBezTo>
                  <a:cubicBezTo>
                    <a:pt x="578" y="275"/>
                    <a:pt x="609" y="334"/>
                    <a:pt x="590" y="381"/>
                  </a:cubicBezTo>
                  <a:cubicBezTo>
                    <a:pt x="575" y="393"/>
                    <a:pt x="552" y="393"/>
                    <a:pt x="531" y="401"/>
                  </a:cubicBezTo>
                  <a:cubicBezTo>
                    <a:pt x="528" y="399"/>
                    <a:pt x="523" y="398"/>
                    <a:pt x="520" y="396"/>
                  </a:cubicBezTo>
                  <a:cubicBezTo>
                    <a:pt x="493" y="395"/>
                    <a:pt x="479" y="372"/>
                    <a:pt x="469" y="353"/>
                  </a:cubicBezTo>
                  <a:cubicBezTo>
                    <a:pt x="438" y="297"/>
                    <a:pt x="413" y="219"/>
                    <a:pt x="397" y="159"/>
                  </a:cubicBezTo>
                  <a:cubicBezTo>
                    <a:pt x="384" y="161"/>
                    <a:pt x="372" y="166"/>
                    <a:pt x="362" y="169"/>
                  </a:cubicBezTo>
                  <a:cubicBezTo>
                    <a:pt x="344" y="174"/>
                    <a:pt x="333" y="178"/>
                    <a:pt x="320" y="181"/>
                  </a:cubicBezTo>
                  <a:cubicBezTo>
                    <a:pt x="308" y="184"/>
                    <a:pt x="297" y="189"/>
                    <a:pt x="286" y="193"/>
                  </a:cubicBezTo>
                  <a:cubicBezTo>
                    <a:pt x="264" y="200"/>
                    <a:pt x="241" y="203"/>
                    <a:pt x="219" y="210"/>
                  </a:cubicBezTo>
                  <a:cubicBezTo>
                    <a:pt x="205" y="214"/>
                    <a:pt x="192" y="222"/>
                    <a:pt x="179" y="227"/>
                  </a:cubicBezTo>
                  <a:cubicBezTo>
                    <a:pt x="143" y="241"/>
                    <a:pt x="107" y="251"/>
                    <a:pt x="72" y="270"/>
                  </a:cubicBezTo>
                  <a:cubicBezTo>
                    <a:pt x="52" y="271"/>
                    <a:pt x="37" y="289"/>
                    <a:pt x="16" y="293"/>
                  </a:cubicBezTo>
                  <a:cubicBezTo>
                    <a:pt x="15" y="350"/>
                    <a:pt x="20" y="408"/>
                    <a:pt x="31" y="472"/>
                  </a:cubicBezTo>
                  <a:cubicBezTo>
                    <a:pt x="35" y="496"/>
                    <a:pt x="46" y="519"/>
                    <a:pt x="49" y="545"/>
                  </a:cubicBezTo>
                  <a:cubicBezTo>
                    <a:pt x="54" y="583"/>
                    <a:pt x="61" y="620"/>
                    <a:pt x="72" y="657"/>
                  </a:cubicBezTo>
                  <a:cubicBezTo>
                    <a:pt x="83" y="695"/>
                    <a:pt x="90" y="734"/>
                    <a:pt x="102" y="769"/>
                  </a:cubicBezTo>
                  <a:cubicBezTo>
                    <a:pt x="111" y="798"/>
                    <a:pt x="123" y="827"/>
                    <a:pt x="134" y="853"/>
                  </a:cubicBezTo>
                  <a:cubicBezTo>
                    <a:pt x="144" y="877"/>
                    <a:pt x="153" y="898"/>
                    <a:pt x="161" y="920"/>
                  </a:cubicBezTo>
                  <a:cubicBezTo>
                    <a:pt x="176" y="960"/>
                    <a:pt x="192" y="1000"/>
                    <a:pt x="212" y="1033"/>
                  </a:cubicBezTo>
                  <a:cubicBezTo>
                    <a:pt x="268" y="984"/>
                    <a:pt x="343" y="959"/>
                    <a:pt x="409" y="930"/>
                  </a:cubicBezTo>
                  <a:cubicBezTo>
                    <a:pt x="480" y="899"/>
                    <a:pt x="564" y="889"/>
                    <a:pt x="642" y="870"/>
                  </a:cubicBezTo>
                  <a:cubicBezTo>
                    <a:pt x="678" y="861"/>
                    <a:pt x="705" y="852"/>
                    <a:pt x="735" y="843"/>
                  </a:cubicBezTo>
                  <a:cubicBezTo>
                    <a:pt x="767" y="833"/>
                    <a:pt x="800" y="826"/>
                    <a:pt x="830" y="814"/>
                  </a:cubicBezTo>
                  <a:cubicBezTo>
                    <a:pt x="860" y="803"/>
                    <a:pt x="887" y="788"/>
                    <a:pt x="916" y="780"/>
                  </a:cubicBezTo>
                  <a:cubicBezTo>
                    <a:pt x="927" y="768"/>
                    <a:pt x="951" y="764"/>
                    <a:pt x="965" y="757"/>
                  </a:cubicBezTo>
                  <a:cubicBezTo>
                    <a:pt x="960" y="735"/>
                    <a:pt x="944" y="721"/>
                    <a:pt x="933" y="702"/>
                  </a:cubicBezTo>
                  <a:cubicBezTo>
                    <a:pt x="921" y="678"/>
                    <a:pt x="907" y="657"/>
                    <a:pt x="897" y="635"/>
                  </a:cubicBezTo>
                  <a:cubicBezTo>
                    <a:pt x="875" y="584"/>
                    <a:pt x="854" y="535"/>
                    <a:pt x="838" y="483"/>
                  </a:cubicBezTo>
                  <a:cubicBezTo>
                    <a:pt x="830" y="459"/>
                    <a:pt x="820" y="436"/>
                    <a:pt x="814" y="412"/>
                  </a:cubicBezTo>
                  <a:cubicBezTo>
                    <a:pt x="807" y="385"/>
                    <a:pt x="804" y="356"/>
                    <a:pt x="799" y="327"/>
                  </a:cubicBezTo>
                  <a:cubicBezTo>
                    <a:pt x="795" y="301"/>
                    <a:pt x="788" y="274"/>
                    <a:pt x="783" y="246"/>
                  </a:cubicBezTo>
                  <a:cubicBezTo>
                    <a:pt x="772" y="189"/>
                    <a:pt x="780" y="133"/>
                    <a:pt x="762" y="79"/>
                  </a:cubicBezTo>
                  <a:cubicBezTo>
                    <a:pt x="761" y="79"/>
                    <a:pt x="760" y="79"/>
                    <a:pt x="759" y="79"/>
                  </a:cubicBezTo>
                  <a:cubicBezTo>
                    <a:pt x="741" y="81"/>
                    <a:pt x="738" y="86"/>
                    <a:pt x="724" y="83"/>
                  </a:cubicBezTo>
                  <a:close/>
                  <a:moveTo>
                    <a:pt x="527" y="362"/>
                  </a:moveTo>
                  <a:cubicBezTo>
                    <a:pt x="534" y="363"/>
                    <a:pt x="547" y="357"/>
                    <a:pt x="546" y="354"/>
                  </a:cubicBezTo>
                  <a:cubicBezTo>
                    <a:pt x="558" y="347"/>
                    <a:pt x="560" y="329"/>
                    <a:pt x="559" y="315"/>
                  </a:cubicBezTo>
                  <a:cubicBezTo>
                    <a:pt x="533" y="254"/>
                    <a:pt x="517" y="185"/>
                    <a:pt x="481" y="137"/>
                  </a:cubicBezTo>
                  <a:cubicBezTo>
                    <a:pt x="469" y="135"/>
                    <a:pt x="462" y="133"/>
                    <a:pt x="458" y="140"/>
                  </a:cubicBezTo>
                  <a:cubicBezTo>
                    <a:pt x="462" y="140"/>
                    <a:pt x="458" y="141"/>
                    <a:pt x="458" y="141"/>
                  </a:cubicBezTo>
                  <a:cubicBezTo>
                    <a:pt x="453" y="175"/>
                    <a:pt x="471" y="193"/>
                    <a:pt x="479" y="219"/>
                  </a:cubicBezTo>
                  <a:cubicBezTo>
                    <a:pt x="482" y="229"/>
                    <a:pt x="485" y="232"/>
                    <a:pt x="488" y="240"/>
                  </a:cubicBezTo>
                  <a:cubicBezTo>
                    <a:pt x="489" y="243"/>
                    <a:pt x="489" y="247"/>
                    <a:pt x="490" y="250"/>
                  </a:cubicBezTo>
                  <a:cubicBezTo>
                    <a:pt x="498" y="266"/>
                    <a:pt x="521" y="279"/>
                    <a:pt x="503" y="295"/>
                  </a:cubicBezTo>
                  <a:cubicBezTo>
                    <a:pt x="498" y="293"/>
                    <a:pt x="490" y="297"/>
                    <a:pt x="484" y="298"/>
                  </a:cubicBezTo>
                  <a:cubicBezTo>
                    <a:pt x="496" y="315"/>
                    <a:pt x="505" y="359"/>
                    <a:pt x="527" y="362"/>
                  </a:cubicBezTo>
                  <a:close/>
                </a:path>
              </a:pathLst>
            </a:custGeom>
            <a:solidFill>
              <a:srgbClr val="005188"/>
            </a:solidFill>
            <a:ln w="9525">
              <a:solidFill>
                <a:schemeClr val="bg1"/>
              </a:solidFill>
              <a:round/>
            </a:ln>
          </p:spPr>
          <p:txBody>
            <a:bodyPr vert="horz" wrap="square" lIns="91440" tIns="45720" rIns="91440" bIns="45720" numCol="1" anchor="t" anchorCtr="0" compatLnSpc="1"/>
            <a:p>
              <a:endParaRPr lang="zh-CN" altLang="en-US">
                <a:solidFill>
                  <a:srgbClr val="005188"/>
                </a:solidFill>
                <a:cs typeface="+mn-ea"/>
                <a:sym typeface="+mn-lt"/>
              </a:endParaRPr>
            </a:p>
          </p:txBody>
        </p:sp>
        <p:sp>
          <p:nvSpPr>
            <p:cNvPr id="14" name="TextBox 12"/>
            <p:cNvSpPr txBox="1"/>
            <p:nvPr/>
          </p:nvSpPr>
          <p:spPr>
            <a:xfrm>
              <a:off x="2216549" y="2984620"/>
              <a:ext cx="739523" cy="921990"/>
            </a:xfrm>
            <a:prstGeom prst="rect">
              <a:avLst/>
            </a:prstGeom>
            <a:noFill/>
          </p:spPr>
          <p:txBody>
            <a:bodyPr wrap="square" rtlCol="0">
              <a:spAutoFit/>
            </a:bodyPr>
            <a:p>
              <a:r>
                <a:rPr lang="en-US" altLang="zh-CN" sz="5400" dirty="0">
                  <a:solidFill>
                    <a:srgbClr val="005188"/>
                  </a:solidFill>
                  <a:cs typeface="+mn-ea"/>
                  <a:sym typeface="+mn-lt"/>
                </a:rPr>
                <a:t>4</a:t>
              </a:r>
              <a:endParaRPr lang="zh-CN" altLang="en-US" sz="5400" dirty="0">
                <a:solidFill>
                  <a:srgbClr val="005188"/>
                </a:solidFill>
                <a:cs typeface="+mn-ea"/>
                <a:sym typeface="+mn-lt"/>
              </a:endParaRPr>
            </a:p>
          </p:txBody>
        </p:sp>
      </p:grpSp>
      <p:sp>
        <p:nvSpPr>
          <p:cNvPr id="15" name="文本框 14"/>
          <p:cNvSpPr txBox="1"/>
          <p:nvPr/>
        </p:nvSpPr>
        <p:spPr>
          <a:xfrm>
            <a:off x="8474075" y="4878705"/>
            <a:ext cx="2826385" cy="460375"/>
          </a:xfrm>
          <a:prstGeom prst="rect">
            <a:avLst/>
          </a:prstGeom>
          <a:noFill/>
        </p:spPr>
        <p:txBody>
          <a:bodyPr wrap="square" rtlCol="0">
            <a:spAutoFit/>
          </a:bodyPr>
          <a:p>
            <a:pPr algn="ctr"/>
            <a:r>
              <a:rPr lang="zh-CN" altLang="en-US" sz="2400" b="1" dirty="0">
                <a:solidFill>
                  <a:srgbClr val="005188"/>
                </a:solidFill>
                <a:cs typeface="+mn-ea"/>
                <a:sym typeface="+mn-lt"/>
              </a:rPr>
              <a:t>具体结构</a:t>
            </a:r>
            <a:endParaRPr lang="zh-CN" altLang="en-US" sz="2400" b="1" dirty="0">
              <a:solidFill>
                <a:srgbClr val="005188"/>
              </a:solidFill>
              <a:cs typeface="+mn-ea"/>
              <a:sym typeface="+mn-lt"/>
            </a:endParaRPr>
          </a:p>
        </p:txBody>
      </p:sp>
      <p:grpSp>
        <p:nvGrpSpPr>
          <p:cNvPr id="16" name="chenying0907 18"/>
          <p:cNvGrpSpPr/>
          <p:nvPr/>
        </p:nvGrpSpPr>
        <p:grpSpPr>
          <a:xfrm>
            <a:off x="499110" y="2013585"/>
            <a:ext cx="2036445" cy="2113280"/>
            <a:chOff x="1480387" y="2179758"/>
            <a:chExt cx="1984612" cy="2113211"/>
          </a:xfrm>
        </p:grpSpPr>
        <p:sp>
          <p:nvSpPr>
            <p:cNvPr id="17" name="chenying0907 108"/>
            <p:cNvSpPr>
              <a:spLocks noEditPoints="1"/>
            </p:cNvSpPr>
            <p:nvPr/>
          </p:nvSpPr>
          <p:spPr bwMode="auto">
            <a:xfrm>
              <a:off x="1480387" y="2179758"/>
              <a:ext cx="1984612" cy="2113211"/>
            </a:xfrm>
            <a:custGeom>
              <a:avLst/>
              <a:gdLst>
                <a:gd name="T0" fmla="*/ 656 w 983"/>
                <a:gd name="T1" fmla="*/ 80 h 1046"/>
                <a:gd name="T2" fmla="*/ 729 w 983"/>
                <a:gd name="T3" fmla="*/ 67 h 1046"/>
                <a:gd name="T4" fmla="*/ 798 w 983"/>
                <a:gd name="T5" fmla="*/ 260 h 1046"/>
                <a:gd name="T6" fmla="*/ 895 w 983"/>
                <a:gd name="T7" fmla="*/ 601 h 1046"/>
                <a:gd name="T8" fmla="*/ 965 w 983"/>
                <a:gd name="T9" fmla="*/ 773 h 1046"/>
                <a:gd name="T10" fmla="*/ 831 w 983"/>
                <a:gd name="T11" fmla="*/ 833 h 1046"/>
                <a:gd name="T12" fmla="*/ 633 w 983"/>
                <a:gd name="T13" fmla="*/ 882 h 1046"/>
                <a:gd name="T14" fmla="*/ 206 w 983"/>
                <a:gd name="T15" fmla="*/ 1046 h 1046"/>
                <a:gd name="T16" fmla="*/ 164 w 983"/>
                <a:gd name="T17" fmla="*/ 951 h 1046"/>
                <a:gd name="T18" fmla="*/ 102 w 983"/>
                <a:gd name="T19" fmla="*/ 790 h 1046"/>
                <a:gd name="T20" fmla="*/ 49 w 983"/>
                <a:gd name="T21" fmla="*/ 623 h 1046"/>
                <a:gd name="T22" fmla="*/ 16 w 983"/>
                <a:gd name="T23" fmla="*/ 435 h 1046"/>
                <a:gd name="T24" fmla="*/ 131 w 983"/>
                <a:gd name="T25" fmla="*/ 234 h 1046"/>
                <a:gd name="T26" fmla="*/ 363 w 983"/>
                <a:gd name="T27" fmla="*/ 159 h 1046"/>
                <a:gd name="T28" fmla="*/ 394 w 983"/>
                <a:gd name="T29" fmla="*/ 17 h 1046"/>
                <a:gd name="T30" fmla="*/ 519 w 983"/>
                <a:gd name="T31" fmla="*/ 44 h 1046"/>
                <a:gd name="T32" fmla="*/ 463 w 983"/>
                <a:gd name="T33" fmla="*/ 209 h 1046"/>
                <a:gd name="T34" fmla="*/ 547 w 983"/>
                <a:gd name="T35" fmla="*/ 252 h 1046"/>
                <a:gd name="T36" fmla="*/ 509 w 983"/>
                <a:gd name="T37" fmla="*/ 366 h 1046"/>
                <a:gd name="T38" fmla="*/ 435 w 983"/>
                <a:gd name="T39" fmla="*/ 33 h 1046"/>
                <a:gd name="T40" fmla="*/ 529 w 983"/>
                <a:gd name="T41" fmla="*/ 114 h 1046"/>
                <a:gd name="T42" fmla="*/ 485 w 983"/>
                <a:gd name="T43" fmla="*/ 24 h 1046"/>
                <a:gd name="T44" fmla="*/ 382 w 983"/>
                <a:gd name="T45" fmla="*/ 82 h 1046"/>
                <a:gd name="T46" fmla="*/ 455 w 983"/>
                <a:gd name="T47" fmla="*/ 307 h 1046"/>
                <a:gd name="T48" fmla="*/ 561 w 983"/>
                <a:gd name="T49" fmla="*/ 383 h 1046"/>
                <a:gd name="T50" fmla="*/ 572 w 983"/>
                <a:gd name="T51" fmla="*/ 271 h 1046"/>
                <a:gd name="T52" fmla="*/ 501 w 983"/>
                <a:gd name="T53" fmla="*/ 114 h 1046"/>
                <a:gd name="T54" fmla="*/ 470 w 983"/>
                <a:gd name="T55" fmla="*/ 256 h 1046"/>
                <a:gd name="T56" fmla="*/ 501 w 983"/>
                <a:gd name="T57" fmla="*/ 83 h 1046"/>
                <a:gd name="T58" fmla="*/ 423 w 983"/>
                <a:gd name="T59" fmla="*/ 56 h 1046"/>
                <a:gd name="T60" fmla="*/ 424 w 983"/>
                <a:gd name="T61" fmla="*/ 143 h 1046"/>
                <a:gd name="T62" fmla="*/ 501 w 983"/>
                <a:gd name="T63" fmla="*/ 83 h 1046"/>
                <a:gd name="T64" fmla="*/ 637 w 983"/>
                <a:gd name="T65" fmla="*/ 98 h 1046"/>
                <a:gd name="T66" fmla="*/ 566 w 983"/>
                <a:gd name="T67" fmla="*/ 225 h 1046"/>
                <a:gd name="T68" fmla="*/ 520 w 983"/>
                <a:gd name="T69" fmla="*/ 396 h 1046"/>
                <a:gd name="T70" fmla="*/ 362 w 983"/>
                <a:gd name="T71" fmla="*/ 169 h 1046"/>
                <a:gd name="T72" fmla="*/ 219 w 983"/>
                <a:gd name="T73" fmla="*/ 210 h 1046"/>
                <a:gd name="T74" fmla="*/ 16 w 983"/>
                <a:gd name="T75" fmla="*/ 293 h 1046"/>
                <a:gd name="T76" fmla="*/ 72 w 983"/>
                <a:gd name="T77" fmla="*/ 657 h 1046"/>
                <a:gd name="T78" fmla="*/ 161 w 983"/>
                <a:gd name="T79" fmla="*/ 920 h 1046"/>
                <a:gd name="T80" fmla="*/ 642 w 983"/>
                <a:gd name="T81" fmla="*/ 870 h 1046"/>
                <a:gd name="T82" fmla="*/ 916 w 983"/>
                <a:gd name="T83" fmla="*/ 780 h 1046"/>
                <a:gd name="T84" fmla="*/ 897 w 983"/>
                <a:gd name="T85" fmla="*/ 635 h 1046"/>
                <a:gd name="T86" fmla="*/ 799 w 983"/>
                <a:gd name="T87" fmla="*/ 327 h 1046"/>
                <a:gd name="T88" fmla="*/ 759 w 983"/>
                <a:gd name="T89" fmla="*/ 79 h 1046"/>
                <a:gd name="T90" fmla="*/ 546 w 983"/>
                <a:gd name="T91" fmla="*/ 354 h 1046"/>
                <a:gd name="T92" fmla="*/ 458 w 983"/>
                <a:gd name="T93" fmla="*/ 140 h 1046"/>
                <a:gd name="T94" fmla="*/ 488 w 983"/>
                <a:gd name="T95" fmla="*/ 240 h 1046"/>
                <a:gd name="T96" fmla="*/ 484 w 983"/>
                <a:gd name="T97" fmla="*/ 298 h 10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983" h="1046">
                  <a:moveTo>
                    <a:pt x="546" y="104"/>
                  </a:moveTo>
                  <a:cubicBezTo>
                    <a:pt x="572" y="99"/>
                    <a:pt x="602" y="89"/>
                    <a:pt x="631" y="82"/>
                  </a:cubicBezTo>
                  <a:cubicBezTo>
                    <a:pt x="639" y="80"/>
                    <a:pt x="648" y="81"/>
                    <a:pt x="656" y="80"/>
                  </a:cubicBezTo>
                  <a:cubicBezTo>
                    <a:pt x="659" y="80"/>
                    <a:pt x="662" y="77"/>
                    <a:pt x="666" y="77"/>
                  </a:cubicBezTo>
                  <a:cubicBezTo>
                    <a:pt x="674" y="75"/>
                    <a:pt x="683" y="78"/>
                    <a:pt x="691" y="77"/>
                  </a:cubicBezTo>
                  <a:cubicBezTo>
                    <a:pt x="702" y="75"/>
                    <a:pt x="717" y="69"/>
                    <a:pt x="729" y="67"/>
                  </a:cubicBezTo>
                  <a:cubicBezTo>
                    <a:pt x="744" y="64"/>
                    <a:pt x="759" y="66"/>
                    <a:pt x="774" y="69"/>
                  </a:cubicBezTo>
                  <a:cubicBezTo>
                    <a:pt x="779" y="98"/>
                    <a:pt x="790" y="145"/>
                    <a:pt x="785" y="168"/>
                  </a:cubicBezTo>
                  <a:cubicBezTo>
                    <a:pt x="790" y="202"/>
                    <a:pt x="788" y="235"/>
                    <a:pt x="798" y="260"/>
                  </a:cubicBezTo>
                  <a:cubicBezTo>
                    <a:pt x="803" y="297"/>
                    <a:pt x="810" y="337"/>
                    <a:pt x="816" y="374"/>
                  </a:cubicBezTo>
                  <a:cubicBezTo>
                    <a:pt x="823" y="413"/>
                    <a:pt x="837" y="447"/>
                    <a:pt x="849" y="480"/>
                  </a:cubicBezTo>
                  <a:cubicBezTo>
                    <a:pt x="864" y="522"/>
                    <a:pt x="877" y="563"/>
                    <a:pt x="895" y="601"/>
                  </a:cubicBezTo>
                  <a:cubicBezTo>
                    <a:pt x="919" y="650"/>
                    <a:pt x="952" y="695"/>
                    <a:pt x="973" y="747"/>
                  </a:cubicBezTo>
                  <a:cubicBezTo>
                    <a:pt x="979" y="752"/>
                    <a:pt x="983" y="759"/>
                    <a:pt x="980" y="765"/>
                  </a:cubicBezTo>
                  <a:cubicBezTo>
                    <a:pt x="978" y="770"/>
                    <a:pt x="971" y="770"/>
                    <a:pt x="965" y="773"/>
                  </a:cubicBezTo>
                  <a:cubicBezTo>
                    <a:pt x="956" y="777"/>
                    <a:pt x="945" y="785"/>
                    <a:pt x="932" y="789"/>
                  </a:cubicBezTo>
                  <a:cubicBezTo>
                    <a:pt x="908" y="797"/>
                    <a:pt x="883" y="808"/>
                    <a:pt x="865" y="818"/>
                  </a:cubicBezTo>
                  <a:cubicBezTo>
                    <a:pt x="856" y="823"/>
                    <a:pt x="839" y="825"/>
                    <a:pt x="831" y="833"/>
                  </a:cubicBezTo>
                  <a:cubicBezTo>
                    <a:pt x="789" y="838"/>
                    <a:pt x="729" y="860"/>
                    <a:pt x="681" y="871"/>
                  </a:cubicBezTo>
                  <a:cubicBezTo>
                    <a:pt x="677" y="871"/>
                    <a:pt x="678" y="875"/>
                    <a:pt x="676" y="876"/>
                  </a:cubicBezTo>
                  <a:cubicBezTo>
                    <a:pt x="662" y="874"/>
                    <a:pt x="648" y="880"/>
                    <a:pt x="633" y="882"/>
                  </a:cubicBezTo>
                  <a:cubicBezTo>
                    <a:pt x="566" y="894"/>
                    <a:pt x="496" y="902"/>
                    <a:pt x="433" y="930"/>
                  </a:cubicBezTo>
                  <a:cubicBezTo>
                    <a:pt x="390" y="949"/>
                    <a:pt x="345" y="963"/>
                    <a:pt x="307" y="982"/>
                  </a:cubicBezTo>
                  <a:cubicBezTo>
                    <a:pt x="269" y="1001"/>
                    <a:pt x="238" y="1027"/>
                    <a:pt x="206" y="1046"/>
                  </a:cubicBezTo>
                  <a:cubicBezTo>
                    <a:pt x="199" y="1037"/>
                    <a:pt x="196" y="1025"/>
                    <a:pt x="191" y="1014"/>
                  </a:cubicBezTo>
                  <a:cubicBezTo>
                    <a:pt x="185" y="1001"/>
                    <a:pt x="177" y="986"/>
                    <a:pt x="170" y="971"/>
                  </a:cubicBezTo>
                  <a:cubicBezTo>
                    <a:pt x="167" y="965"/>
                    <a:pt x="166" y="957"/>
                    <a:pt x="164" y="951"/>
                  </a:cubicBezTo>
                  <a:cubicBezTo>
                    <a:pt x="147" y="910"/>
                    <a:pt x="130" y="866"/>
                    <a:pt x="112" y="821"/>
                  </a:cubicBezTo>
                  <a:cubicBezTo>
                    <a:pt x="109" y="815"/>
                    <a:pt x="105" y="809"/>
                    <a:pt x="103" y="804"/>
                  </a:cubicBezTo>
                  <a:cubicBezTo>
                    <a:pt x="102" y="800"/>
                    <a:pt x="103" y="794"/>
                    <a:pt x="102" y="790"/>
                  </a:cubicBezTo>
                  <a:cubicBezTo>
                    <a:pt x="93" y="762"/>
                    <a:pt x="82" y="730"/>
                    <a:pt x="73" y="699"/>
                  </a:cubicBezTo>
                  <a:cubicBezTo>
                    <a:pt x="68" y="683"/>
                    <a:pt x="63" y="666"/>
                    <a:pt x="58" y="650"/>
                  </a:cubicBezTo>
                  <a:cubicBezTo>
                    <a:pt x="55" y="641"/>
                    <a:pt x="51" y="632"/>
                    <a:pt x="49" y="623"/>
                  </a:cubicBezTo>
                  <a:cubicBezTo>
                    <a:pt x="47" y="613"/>
                    <a:pt x="48" y="603"/>
                    <a:pt x="46" y="592"/>
                  </a:cubicBezTo>
                  <a:cubicBezTo>
                    <a:pt x="40" y="559"/>
                    <a:pt x="29" y="526"/>
                    <a:pt x="23" y="491"/>
                  </a:cubicBezTo>
                  <a:cubicBezTo>
                    <a:pt x="20" y="473"/>
                    <a:pt x="18" y="455"/>
                    <a:pt x="16" y="435"/>
                  </a:cubicBezTo>
                  <a:cubicBezTo>
                    <a:pt x="11" y="404"/>
                    <a:pt x="8" y="374"/>
                    <a:pt x="7" y="343"/>
                  </a:cubicBezTo>
                  <a:cubicBezTo>
                    <a:pt x="6" y="324"/>
                    <a:pt x="0" y="305"/>
                    <a:pt x="4" y="288"/>
                  </a:cubicBezTo>
                  <a:cubicBezTo>
                    <a:pt x="42" y="272"/>
                    <a:pt x="83" y="247"/>
                    <a:pt x="131" y="234"/>
                  </a:cubicBezTo>
                  <a:cubicBezTo>
                    <a:pt x="140" y="228"/>
                    <a:pt x="154" y="222"/>
                    <a:pt x="164" y="221"/>
                  </a:cubicBezTo>
                  <a:cubicBezTo>
                    <a:pt x="194" y="205"/>
                    <a:pt x="231" y="196"/>
                    <a:pt x="267" y="186"/>
                  </a:cubicBezTo>
                  <a:cubicBezTo>
                    <a:pt x="300" y="178"/>
                    <a:pt x="334" y="161"/>
                    <a:pt x="363" y="159"/>
                  </a:cubicBezTo>
                  <a:cubicBezTo>
                    <a:pt x="371" y="154"/>
                    <a:pt x="382" y="151"/>
                    <a:pt x="393" y="149"/>
                  </a:cubicBezTo>
                  <a:cubicBezTo>
                    <a:pt x="388" y="129"/>
                    <a:pt x="371" y="101"/>
                    <a:pt x="369" y="79"/>
                  </a:cubicBezTo>
                  <a:cubicBezTo>
                    <a:pt x="367" y="54"/>
                    <a:pt x="382" y="37"/>
                    <a:pt x="394" y="17"/>
                  </a:cubicBezTo>
                  <a:cubicBezTo>
                    <a:pt x="408" y="16"/>
                    <a:pt x="422" y="4"/>
                    <a:pt x="439" y="2"/>
                  </a:cubicBezTo>
                  <a:cubicBezTo>
                    <a:pt x="460" y="0"/>
                    <a:pt x="474" y="7"/>
                    <a:pt x="493" y="14"/>
                  </a:cubicBezTo>
                  <a:cubicBezTo>
                    <a:pt x="499" y="26"/>
                    <a:pt x="511" y="33"/>
                    <a:pt x="519" y="44"/>
                  </a:cubicBezTo>
                  <a:cubicBezTo>
                    <a:pt x="530" y="62"/>
                    <a:pt x="533" y="86"/>
                    <a:pt x="546" y="104"/>
                  </a:cubicBezTo>
                  <a:close/>
                  <a:moveTo>
                    <a:pt x="483" y="254"/>
                  </a:moveTo>
                  <a:cubicBezTo>
                    <a:pt x="476" y="241"/>
                    <a:pt x="469" y="224"/>
                    <a:pt x="463" y="209"/>
                  </a:cubicBezTo>
                  <a:cubicBezTo>
                    <a:pt x="453" y="186"/>
                    <a:pt x="445" y="162"/>
                    <a:pt x="447" y="137"/>
                  </a:cubicBezTo>
                  <a:cubicBezTo>
                    <a:pt x="455" y="124"/>
                    <a:pt x="469" y="121"/>
                    <a:pt x="488" y="125"/>
                  </a:cubicBezTo>
                  <a:cubicBezTo>
                    <a:pt x="509" y="154"/>
                    <a:pt x="533" y="211"/>
                    <a:pt x="547" y="252"/>
                  </a:cubicBezTo>
                  <a:cubicBezTo>
                    <a:pt x="558" y="282"/>
                    <a:pt x="583" y="334"/>
                    <a:pt x="562" y="357"/>
                  </a:cubicBezTo>
                  <a:cubicBezTo>
                    <a:pt x="560" y="359"/>
                    <a:pt x="547" y="371"/>
                    <a:pt x="540" y="372"/>
                  </a:cubicBezTo>
                  <a:cubicBezTo>
                    <a:pt x="532" y="373"/>
                    <a:pt x="514" y="370"/>
                    <a:pt x="509" y="366"/>
                  </a:cubicBezTo>
                  <a:cubicBezTo>
                    <a:pt x="503" y="362"/>
                    <a:pt x="503" y="353"/>
                    <a:pt x="498" y="349"/>
                  </a:cubicBezTo>
                  <a:cubicBezTo>
                    <a:pt x="457" y="259"/>
                    <a:pt x="412" y="180"/>
                    <a:pt x="397" y="64"/>
                  </a:cubicBezTo>
                  <a:cubicBezTo>
                    <a:pt x="405" y="49"/>
                    <a:pt x="420" y="41"/>
                    <a:pt x="435" y="33"/>
                  </a:cubicBezTo>
                  <a:cubicBezTo>
                    <a:pt x="454" y="31"/>
                    <a:pt x="470" y="39"/>
                    <a:pt x="485" y="44"/>
                  </a:cubicBezTo>
                  <a:cubicBezTo>
                    <a:pt x="494" y="58"/>
                    <a:pt x="506" y="69"/>
                    <a:pt x="514" y="84"/>
                  </a:cubicBezTo>
                  <a:cubicBezTo>
                    <a:pt x="519" y="94"/>
                    <a:pt x="520" y="107"/>
                    <a:pt x="529" y="114"/>
                  </a:cubicBezTo>
                  <a:cubicBezTo>
                    <a:pt x="530" y="110"/>
                    <a:pt x="532" y="114"/>
                    <a:pt x="534" y="112"/>
                  </a:cubicBezTo>
                  <a:cubicBezTo>
                    <a:pt x="529" y="83"/>
                    <a:pt x="515" y="64"/>
                    <a:pt x="501" y="39"/>
                  </a:cubicBezTo>
                  <a:cubicBezTo>
                    <a:pt x="495" y="36"/>
                    <a:pt x="489" y="31"/>
                    <a:pt x="485" y="24"/>
                  </a:cubicBezTo>
                  <a:cubicBezTo>
                    <a:pt x="475" y="20"/>
                    <a:pt x="460" y="12"/>
                    <a:pt x="443" y="14"/>
                  </a:cubicBezTo>
                  <a:cubicBezTo>
                    <a:pt x="430" y="16"/>
                    <a:pt x="415" y="23"/>
                    <a:pt x="400" y="28"/>
                  </a:cubicBezTo>
                  <a:cubicBezTo>
                    <a:pt x="387" y="40"/>
                    <a:pt x="377" y="59"/>
                    <a:pt x="382" y="82"/>
                  </a:cubicBezTo>
                  <a:cubicBezTo>
                    <a:pt x="391" y="102"/>
                    <a:pt x="395" y="127"/>
                    <a:pt x="404" y="148"/>
                  </a:cubicBezTo>
                  <a:cubicBezTo>
                    <a:pt x="407" y="170"/>
                    <a:pt x="416" y="183"/>
                    <a:pt x="417" y="201"/>
                  </a:cubicBezTo>
                  <a:cubicBezTo>
                    <a:pt x="432" y="236"/>
                    <a:pt x="440" y="274"/>
                    <a:pt x="455" y="307"/>
                  </a:cubicBezTo>
                  <a:cubicBezTo>
                    <a:pt x="467" y="334"/>
                    <a:pt x="485" y="365"/>
                    <a:pt x="505" y="382"/>
                  </a:cubicBezTo>
                  <a:cubicBezTo>
                    <a:pt x="514" y="382"/>
                    <a:pt x="520" y="387"/>
                    <a:pt x="530" y="388"/>
                  </a:cubicBezTo>
                  <a:cubicBezTo>
                    <a:pt x="538" y="384"/>
                    <a:pt x="554" y="385"/>
                    <a:pt x="561" y="383"/>
                  </a:cubicBezTo>
                  <a:cubicBezTo>
                    <a:pt x="562" y="378"/>
                    <a:pt x="569" y="376"/>
                    <a:pt x="575" y="373"/>
                  </a:cubicBezTo>
                  <a:cubicBezTo>
                    <a:pt x="592" y="351"/>
                    <a:pt x="583" y="321"/>
                    <a:pt x="576" y="293"/>
                  </a:cubicBezTo>
                  <a:cubicBezTo>
                    <a:pt x="574" y="285"/>
                    <a:pt x="575" y="278"/>
                    <a:pt x="572" y="271"/>
                  </a:cubicBezTo>
                  <a:cubicBezTo>
                    <a:pt x="562" y="240"/>
                    <a:pt x="546" y="205"/>
                    <a:pt x="536" y="181"/>
                  </a:cubicBezTo>
                  <a:cubicBezTo>
                    <a:pt x="529" y="163"/>
                    <a:pt x="520" y="146"/>
                    <a:pt x="511" y="132"/>
                  </a:cubicBezTo>
                  <a:cubicBezTo>
                    <a:pt x="508" y="125"/>
                    <a:pt x="504" y="117"/>
                    <a:pt x="501" y="114"/>
                  </a:cubicBezTo>
                  <a:cubicBezTo>
                    <a:pt x="482" y="93"/>
                    <a:pt x="450" y="108"/>
                    <a:pt x="434" y="125"/>
                  </a:cubicBezTo>
                  <a:cubicBezTo>
                    <a:pt x="425" y="160"/>
                    <a:pt x="440" y="190"/>
                    <a:pt x="452" y="220"/>
                  </a:cubicBezTo>
                  <a:cubicBezTo>
                    <a:pt x="456" y="232"/>
                    <a:pt x="463" y="245"/>
                    <a:pt x="470" y="256"/>
                  </a:cubicBezTo>
                  <a:cubicBezTo>
                    <a:pt x="477" y="267"/>
                    <a:pt x="482" y="285"/>
                    <a:pt x="494" y="283"/>
                  </a:cubicBezTo>
                  <a:cubicBezTo>
                    <a:pt x="498" y="274"/>
                    <a:pt x="488" y="264"/>
                    <a:pt x="483" y="254"/>
                  </a:cubicBezTo>
                  <a:close/>
                  <a:moveTo>
                    <a:pt x="501" y="83"/>
                  </a:moveTo>
                  <a:cubicBezTo>
                    <a:pt x="496" y="73"/>
                    <a:pt x="485" y="58"/>
                    <a:pt x="478" y="53"/>
                  </a:cubicBezTo>
                  <a:cubicBezTo>
                    <a:pt x="468" y="47"/>
                    <a:pt x="448" y="41"/>
                    <a:pt x="438" y="44"/>
                  </a:cubicBezTo>
                  <a:cubicBezTo>
                    <a:pt x="432" y="46"/>
                    <a:pt x="428" y="53"/>
                    <a:pt x="423" y="56"/>
                  </a:cubicBezTo>
                  <a:cubicBezTo>
                    <a:pt x="417" y="59"/>
                    <a:pt x="409" y="60"/>
                    <a:pt x="407" y="68"/>
                  </a:cubicBezTo>
                  <a:cubicBezTo>
                    <a:pt x="405" y="75"/>
                    <a:pt x="407" y="88"/>
                    <a:pt x="408" y="94"/>
                  </a:cubicBezTo>
                  <a:cubicBezTo>
                    <a:pt x="411" y="111"/>
                    <a:pt x="419" y="129"/>
                    <a:pt x="424" y="143"/>
                  </a:cubicBezTo>
                  <a:cubicBezTo>
                    <a:pt x="422" y="113"/>
                    <a:pt x="451" y="96"/>
                    <a:pt x="475" y="95"/>
                  </a:cubicBezTo>
                  <a:cubicBezTo>
                    <a:pt x="492" y="95"/>
                    <a:pt x="502" y="107"/>
                    <a:pt x="513" y="114"/>
                  </a:cubicBezTo>
                  <a:cubicBezTo>
                    <a:pt x="508" y="101"/>
                    <a:pt x="509" y="95"/>
                    <a:pt x="501" y="83"/>
                  </a:cubicBezTo>
                  <a:close/>
                  <a:moveTo>
                    <a:pt x="724" y="83"/>
                  </a:moveTo>
                  <a:cubicBezTo>
                    <a:pt x="712" y="89"/>
                    <a:pt x="695" y="86"/>
                    <a:pt x="679" y="88"/>
                  </a:cubicBezTo>
                  <a:cubicBezTo>
                    <a:pt x="664" y="90"/>
                    <a:pt x="649" y="97"/>
                    <a:pt x="637" y="98"/>
                  </a:cubicBezTo>
                  <a:cubicBezTo>
                    <a:pt x="630" y="99"/>
                    <a:pt x="624" y="97"/>
                    <a:pt x="617" y="98"/>
                  </a:cubicBezTo>
                  <a:cubicBezTo>
                    <a:pt x="583" y="104"/>
                    <a:pt x="554" y="118"/>
                    <a:pt x="520" y="127"/>
                  </a:cubicBezTo>
                  <a:cubicBezTo>
                    <a:pt x="537" y="150"/>
                    <a:pt x="551" y="192"/>
                    <a:pt x="566" y="225"/>
                  </a:cubicBezTo>
                  <a:cubicBezTo>
                    <a:pt x="578" y="275"/>
                    <a:pt x="609" y="334"/>
                    <a:pt x="590" y="381"/>
                  </a:cubicBezTo>
                  <a:cubicBezTo>
                    <a:pt x="575" y="393"/>
                    <a:pt x="552" y="393"/>
                    <a:pt x="531" y="401"/>
                  </a:cubicBezTo>
                  <a:cubicBezTo>
                    <a:pt x="528" y="399"/>
                    <a:pt x="523" y="398"/>
                    <a:pt x="520" y="396"/>
                  </a:cubicBezTo>
                  <a:cubicBezTo>
                    <a:pt x="493" y="395"/>
                    <a:pt x="479" y="372"/>
                    <a:pt x="469" y="353"/>
                  </a:cubicBezTo>
                  <a:cubicBezTo>
                    <a:pt x="438" y="297"/>
                    <a:pt x="413" y="219"/>
                    <a:pt x="397" y="159"/>
                  </a:cubicBezTo>
                  <a:cubicBezTo>
                    <a:pt x="384" y="161"/>
                    <a:pt x="372" y="166"/>
                    <a:pt x="362" y="169"/>
                  </a:cubicBezTo>
                  <a:cubicBezTo>
                    <a:pt x="344" y="174"/>
                    <a:pt x="333" y="178"/>
                    <a:pt x="320" y="181"/>
                  </a:cubicBezTo>
                  <a:cubicBezTo>
                    <a:pt x="308" y="184"/>
                    <a:pt x="297" y="189"/>
                    <a:pt x="286" y="193"/>
                  </a:cubicBezTo>
                  <a:cubicBezTo>
                    <a:pt x="264" y="200"/>
                    <a:pt x="241" y="203"/>
                    <a:pt x="219" y="210"/>
                  </a:cubicBezTo>
                  <a:cubicBezTo>
                    <a:pt x="205" y="214"/>
                    <a:pt x="192" y="222"/>
                    <a:pt x="179" y="227"/>
                  </a:cubicBezTo>
                  <a:cubicBezTo>
                    <a:pt x="143" y="241"/>
                    <a:pt x="107" y="251"/>
                    <a:pt x="72" y="270"/>
                  </a:cubicBezTo>
                  <a:cubicBezTo>
                    <a:pt x="52" y="271"/>
                    <a:pt x="37" y="289"/>
                    <a:pt x="16" y="293"/>
                  </a:cubicBezTo>
                  <a:cubicBezTo>
                    <a:pt x="15" y="350"/>
                    <a:pt x="20" y="408"/>
                    <a:pt x="31" y="472"/>
                  </a:cubicBezTo>
                  <a:cubicBezTo>
                    <a:pt x="35" y="496"/>
                    <a:pt x="46" y="519"/>
                    <a:pt x="49" y="545"/>
                  </a:cubicBezTo>
                  <a:cubicBezTo>
                    <a:pt x="54" y="583"/>
                    <a:pt x="61" y="620"/>
                    <a:pt x="72" y="657"/>
                  </a:cubicBezTo>
                  <a:cubicBezTo>
                    <a:pt x="83" y="695"/>
                    <a:pt x="90" y="734"/>
                    <a:pt x="102" y="769"/>
                  </a:cubicBezTo>
                  <a:cubicBezTo>
                    <a:pt x="111" y="798"/>
                    <a:pt x="123" y="827"/>
                    <a:pt x="134" y="853"/>
                  </a:cubicBezTo>
                  <a:cubicBezTo>
                    <a:pt x="144" y="877"/>
                    <a:pt x="153" y="898"/>
                    <a:pt x="161" y="920"/>
                  </a:cubicBezTo>
                  <a:cubicBezTo>
                    <a:pt x="176" y="960"/>
                    <a:pt x="192" y="1000"/>
                    <a:pt x="212" y="1033"/>
                  </a:cubicBezTo>
                  <a:cubicBezTo>
                    <a:pt x="268" y="984"/>
                    <a:pt x="343" y="959"/>
                    <a:pt x="409" y="930"/>
                  </a:cubicBezTo>
                  <a:cubicBezTo>
                    <a:pt x="480" y="899"/>
                    <a:pt x="564" y="889"/>
                    <a:pt x="642" y="870"/>
                  </a:cubicBezTo>
                  <a:cubicBezTo>
                    <a:pt x="678" y="861"/>
                    <a:pt x="705" y="852"/>
                    <a:pt x="735" y="843"/>
                  </a:cubicBezTo>
                  <a:cubicBezTo>
                    <a:pt x="767" y="833"/>
                    <a:pt x="800" y="826"/>
                    <a:pt x="830" y="814"/>
                  </a:cubicBezTo>
                  <a:cubicBezTo>
                    <a:pt x="860" y="803"/>
                    <a:pt x="887" y="788"/>
                    <a:pt x="916" y="780"/>
                  </a:cubicBezTo>
                  <a:cubicBezTo>
                    <a:pt x="927" y="768"/>
                    <a:pt x="951" y="764"/>
                    <a:pt x="965" y="757"/>
                  </a:cubicBezTo>
                  <a:cubicBezTo>
                    <a:pt x="960" y="735"/>
                    <a:pt x="944" y="721"/>
                    <a:pt x="933" y="702"/>
                  </a:cubicBezTo>
                  <a:cubicBezTo>
                    <a:pt x="921" y="678"/>
                    <a:pt x="907" y="657"/>
                    <a:pt x="897" y="635"/>
                  </a:cubicBezTo>
                  <a:cubicBezTo>
                    <a:pt x="875" y="584"/>
                    <a:pt x="854" y="535"/>
                    <a:pt x="838" y="483"/>
                  </a:cubicBezTo>
                  <a:cubicBezTo>
                    <a:pt x="830" y="459"/>
                    <a:pt x="820" y="436"/>
                    <a:pt x="814" y="412"/>
                  </a:cubicBezTo>
                  <a:cubicBezTo>
                    <a:pt x="807" y="385"/>
                    <a:pt x="804" y="356"/>
                    <a:pt x="799" y="327"/>
                  </a:cubicBezTo>
                  <a:cubicBezTo>
                    <a:pt x="795" y="301"/>
                    <a:pt x="788" y="274"/>
                    <a:pt x="783" y="246"/>
                  </a:cubicBezTo>
                  <a:cubicBezTo>
                    <a:pt x="772" y="189"/>
                    <a:pt x="780" y="133"/>
                    <a:pt x="762" y="79"/>
                  </a:cubicBezTo>
                  <a:cubicBezTo>
                    <a:pt x="761" y="79"/>
                    <a:pt x="760" y="79"/>
                    <a:pt x="759" y="79"/>
                  </a:cubicBezTo>
                  <a:cubicBezTo>
                    <a:pt x="741" y="81"/>
                    <a:pt x="738" y="86"/>
                    <a:pt x="724" y="83"/>
                  </a:cubicBezTo>
                  <a:close/>
                  <a:moveTo>
                    <a:pt x="527" y="362"/>
                  </a:moveTo>
                  <a:cubicBezTo>
                    <a:pt x="534" y="363"/>
                    <a:pt x="547" y="357"/>
                    <a:pt x="546" y="354"/>
                  </a:cubicBezTo>
                  <a:cubicBezTo>
                    <a:pt x="558" y="347"/>
                    <a:pt x="560" y="329"/>
                    <a:pt x="559" y="315"/>
                  </a:cubicBezTo>
                  <a:cubicBezTo>
                    <a:pt x="533" y="254"/>
                    <a:pt x="517" y="185"/>
                    <a:pt x="481" y="137"/>
                  </a:cubicBezTo>
                  <a:cubicBezTo>
                    <a:pt x="469" y="135"/>
                    <a:pt x="462" y="133"/>
                    <a:pt x="458" y="140"/>
                  </a:cubicBezTo>
                  <a:cubicBezTo>
                    <a:pt x="462" y="140"/>
                    <a:pt x="458" y="141"/>
                    <a:pt x="458" y="141"/>
                  </a:cubicBezTo>
                  <a:cubicBezTo>
                    <a:pt x="453" y="175"/>
                    <a:pt x="471" y="193"/>
                    <a:pt x="479" y="219"/>
                  </a:cubicBezTo>
                  <a:cubicBezTo>
                    <a:pt x="482" y="229"/>
                    <a:pt x="485" y="232"/>
                    <a:pt x="488" y="240"/>
                  </a:cubicBezTo>
                  <a:cubicBezTo>
                    <a:pt x="489" y="243"/>
                    <a:pt x="489" y="247"/>
                    <a:pt x="490" y="250"/>
                  </a:cubicBezTo>
                  <a:cubicBezTo>
                    <a:pt x="498" y="266"/>
                    <a:pt x="521" y="279"/>
                    <a:pt x="503" y="295"/>
                  </a:cubicBezTo>
                  <a:cubicBezTo>
                    <a:pt x="498" y="293"/>
                    <a:pt x="490" y="297"/>
                    <a:pt x="484" y="298"/>
                  </a:cubicBezTo>
                  <a:cubicBezTo>
                    <a:pt x="496" y="315"/>
                    <a:pt x="505" y="359"/>
                    <a:pt x="527" y="362"/>
                  </a:cubicBezTo>
                  <a:close/>
                </a:path>
              </a:pathLst>
            </a:custGeom>
            <a:solidFill>
              <a:srgbClr val="005188"/>
            </a:solidFill>
            <a:ln w="9525">
              <a:solidFill>
                <a:schemeClr val="bg1"/>
              </a:solidFill>
              <a:round/>
            </a:ln>
          </p:spPr>
          <p:txBody>
            <a:bodyPr vert="horz" wrap="square" lIns="91440" tIns="45720" rIns="91440" bIns="45720" numCol="1" anchor="t" anchorCtr="0" compatLnSpc="1"/>
            <a:p>
              <a:endParaRPr lang="zh-CN" altLang="en-US">
                <a:solidFill>
                  <a:srgbClr val="005188"/>
                </a:solidFill>
                <a:cs typeface="+mn-ea"/>
                <a:sym typeface="+mn-lt"/>
              </a:endParaRPr>
            </a:p>
          </p:txBody>
        </p:sp>
        <p:sp>
          <p:nvSpPr>
            <p:cNvPr id="18" name="TextBox 12"/>
            <p:cNvSpPr txBox="1"/>
            <p:nvPr/>
          </p:nvSpPr>
          <p:spPr>
            <a:xfrm>
              <a:off x="2216549" y="2984620"/>
              <a:ext cx="739523" cy="921990"/>
            </a:xfrm>
            <a:prstGeom prst="rect">
              <a:avLst/>
            </a:prstGeom>
            <a:noFill/>
          </p:spPr>
          <p:txBody>
            <a:bodyPr wrap="square" rtlCol="0">
              <a:spAutoFit/>
            </a:bodyPr>
            <a:p>
              <a:r>
                <a:rPr lang="en-US" altLang="zh-CN" sz="5400" dirty="0">
                  <a:solidFill>
                    <a:srgbClr val="005188"/>
                  </a:solidFill>
                  <a:cs typeface="+mn-ea"/>
                  <a:sym typeface="+mn-lt"/>
                </a:rPr>
                <a:t>1</a:t>
              </a:r>
              <a:endParaRPr lang="zh-CN" altLang="en-US" sz="5400" dirty="0">
                <a:solidFill>
                  <a:srgbClr val="005188"/>
                </a:solidFill>
                <a:cs typeface="+mn-ea"/>
                <a:sym typeface="+mn-lt"/>
              </a:endParaRPr>
            </a:p>
          </p:txBody>
        </p:sp>
      </p:grpSp>
      <p:sp>
        <p:nvSpPr>
          <p:cNvPr id="21" name="文本框 20"/>
          <p:cNvSpPr txBox="1"/>
          <p:nvPr/>
        </p:nvSpPr>
        <p:spPr>
          <a:xfrm>
            <a:off x="104140" y="4878705"/>
            <a:ext cx="2826385" cy="460375"/>
          </a:xfrm>
          <a:prstGeom prst="rect">
            <a:avLst/>
          </a:prstGeom>
          <a:noFill/>
        </p:spPr>
        <p:txBody>
          <a:bodyPr wrap="square" rtlCol="0">
            <a:spAutoFit/>
          </a:bodyPr>
          <a:p>
            <a:pPr algn="ctr"/>
            <a:r>
              <a:rPr lang="zh-CN" altLang="en-US" sz="2400" b="1" dirty="0">
                <a:solidFill>
                  <a:srgbClr val="005188"/>
                </a:solidFill>
                <a:cs typeface="+mn-ea"/>
                <a:sym typeface="+mn-lt"/>
              </a:rPr>
              <a:t>问题难点</a:t>
            </a:r>
            <a:endParaRPr lang="zh-CN" altLang="en-US" sz="2400" b="1" dirty="0">
              <a:solidFill>
                <a:srgbClr val="005188"/>
              </a:solidFill>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p14:dur="9"/>
    </mc:Choice>
    <mc:Fallback>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框 4"/>
          <p:cNvSpPr txBox="1"/>
          <p:nvPr/>
        </p:nvSpPr>
        <p:spPr>
          <a:xfrm>
            <a:off x="448310" y="276225"/>
            <a:ext cx="11607800" cy="5785485"/>
          </a:xfrm>
          <a:prstGeom prst="rect">
            <a:avLst/>
          </a:prstGeom>
          <a:noFill/>
        </p:spPr>
        <p:txBody>
          <a:bodyPr wrap="square" rtlCol="0">
            <a:spAutoFit/>
          </a:bodyPr>
          <a:p>
            <a:pPr marL="342900" indent="-342900" algn="l">
              <a:lnSpc>
                <a:spcPct val="150000"/>
              </a:lnSpc>
              <a:buClr>
                <a:srgbClr val="5B9BD5"/>
              </a:buClr>
              <a:buNone/>
            </a:pPr>
            <a:r>
              <a:rPr lang="en-US" altLang="zh-CN" sz="3200" dirty="0" smtClean="0">
                <a:solidFill>
                  <a:srgbClr val="005188"/>
                </a:solidFill>
                <a:cs typeface="+mn-ea"/>
              </a:rPr>
              <a:t>1.问题难点（The Problem）</a:t>
            </a:r>
            <a:endParaRPr lang="en-US" altLang="zh-CN" sz="3200" dirty="0" smtClean="0">
              <a:solidFill>
                <a:srgbClr val="005188"/>
              </a:solidFill>
              <a:cs typeface="+mn-ea"/>
            </a:endParaRPr>
          </a:p>
          <a:p>
            <a:pPr marL="342900" indent="-342900" algn="l">
              <a:lnSpc>
                <a:spcPct val="150000"/>
              </a:lnSpc>
              <a:buClr>
                <a:srgbClr val="5B9BD5"/>
              </a:buClr>
              <a:buNone/>
            </a:pPr>
            <a:endParaRPr lang="zh-CN" altLang="en-US" sz="2000">
              <a:solidFill>
                <a:schemeClr val="accent1">
                  <a:lumMod val="75000"/>
                </a:schemeClr>
              </a:solidFill>
            </a:endParaRPr>
          </a:p>
          <a:p>
            <a:pPr marL="342900" indent="-342900" algn="l">
              <a:lnSpc>
                <a:spcPct val="150000"/>
              </a:lnSpc>
              <a:buClr>
                <a:srgbClr val="5B9BD5"/>
              </a:buClr>
              <a:buNone/>
            </a:pPr>
            <a:r>
              <a:rPr lang="zh-CN" altLang="en-US" sz="2000">
                <a:solidFill>
                  <a:schemeClr val="accent1">
                    <a:lumMod val="75000"/>
                  </a:schemeClr>
                </a:solidFill>
              </a:rPr>
              <a:t>               </a:t>
            </a:r>
            <a:r>
              <a:rPr lang="zh-CN" altLang="en-US" sz="2000">
                <a:solidFill>
                  <a:schemeClr val="accent1">
                    <a:lumMod val="75000"/>
                  </a:schemeClr>
                </a:solidFill>
                <a:sym typeface="+mn-ea"/>
              </a:rPr>
              <a:t>预测城市每个地区的人口流入和流出，受以下三个因素的影响。</a:t>
            </a:r>
            <a:endParaRPr lang="zh-CN" altLang="en-US" sz="2000">
              <a:solidFill>
                <a:schemeClr val="accent1">
                  <a:lumMod val="75000"/>
                </a:schemeClr>
              </a:solidFill>
              <a:sym typeface="+mn-ea"/>
            </a:endParaRPr>
          </a:p>
          <a:p>
            <a:endParaRPr lang="zh-CN" altLang="en-US" sz="1600">
              <a:solidFill>
                <a:schemeClr val="accent1">
                  <a:lumMod val="75000"/>
                </a:schemeClr>
              </a:solidFill>
              <a:sym typeface="+mn-ea"/>
            </a:endParaRPr>
          </a:p>
          <a:p>
            <a:r>
              <a:rPr lang="zh-CN" altLang="en-US">
                <a:solidFill>
                  <a:schemeClr val="accent1">
                    <a:lumMod val="75000"/>
                  </a:schemeClr>
                </a:solidFill>
                <a:sym typeface="+mn-ea"/>
              </a:rPr>
              <a:t>             </a:t>
            </a:r>
            <a:endParaRPr lang="zh-CN" altLang="en-US">
              <a:solidFill>
                <a:schemeClr val="accent1">
                  <a:lumMod val="75000"/>
                </a:schemeClr>
              </a:solidFill>
              <a:sym typeface="+mn-ea"/>
            </a:endParaRPr>
          </a:p>
          <a:p>
            <a:endParaRPr lang="zh-CN" altLang="en-US" sz="2000">
              <a:solidFill>
                <a:schemeClr val="accent1">
                  <a:lumMod val="75000"/>
                </a:schemeClr>
              </a:solidFill>
              <a:sym typeface="+mn-ea"/>
            </a:endParaRPr>
          </a:p>
          <a:p>
            <a:pPr marL="342900" indent="-342900" algn="l">
              <a:lnSpc>
                <a:spcPct val="150000"/>
              </a:lnSpc>
              <a:buClr>
                <a:srgbClr val="5B9BD5"/>
              </a:buClr>
              <a:buNone/>
            </a:pPr>
            <a:r>
              <a:rPr lang="zh-CN" altLang="en-US" sz="2000">
                <a:solidFill>
                  <a:schemeClr val="accent1">
                    <a:lumMod val="75000"/>
                  </a:schemeClr>
                </a:solidFill>
                <a:sym typeface="+mn-ea"/>
              </a:rPr>
              <a:t>                                                                          （                       （1）空间依赖性（Spatial dependencies）</a:t>
            </a:r>
            <a:endParaRPr lang="zh-CN" altLang="en-US" sz="2000">
              <a:solidFill>
                <a:schemeClr val="accent1">
                  <a:lumMod val="75000"/>
                </a:schemeClr>
              </a:solidFill>
              <a:sym typeface="+mn-ea"/>
            </a:endParaRPr>
          </a:p>
          <a:p>
            <a:pPr marL="342900" indent="-342900" algn="l">
              <a:lnSpc>
                <a:spcPct val="150000"/>
              </a:lnSpc>
              <a:buClr>
                <a:srgbClr val="5B9BD5"/>
              </a:buClr>
              <a:buNone/>
            </a:pPr>
            <a:r>
              <a:rPr lang="zh-CN" altLang="en-US" sz="2000">
                <a:solidFill>
                  <a:schemeClr val="accent1">
                    <a:lumMod val="75000"/>
                  </a:schemeClr>
                </a:solidFill>
                <a:sym typeface="+mn-ea"/>
              </a:rPr>
              <a:t>                                                                                                      （2）时间依赖性（Temporal dependencies）</a:t>
            </a:r>
            <a:endParaRPr lang="zh-CN" altLang="en-US" sz="2000">
              <a:solidFill>
                <a:schemeClr val="accent1">
                  <a:lumMod val="75000"/>
                </a:schemeClr>
              </a:solidFill>
              <a:sym typeface="+mn-ea"/>
            </a:endParaRPr>
          </a:p>
          <a:p>
            <a:pPr marL="342900" indent="-342900" algn="l">
              <a:lnSpc>
                <a:spcPct val="150000"/>
              </a:lnSpc>
              <a:buClr>
                <a:srgbClr val="5B9BD5"/>
              </a:buClr>
              <a:buNone/>
            </a:pPr>
            <a:r>
              <a:rPr lang="zh-CN" altLang="en-US" sz="2000">
                <a:solidFill>
                  <a:schemeClr val="accent1">
                    <a:lumMod val="75000"/>
                  </a:schemeClr>
                </a:solidFill>
                <a:sym typeface="+mn-ea"/>
              </a:rPr>
              <a:t>                                                                                                      （3）外部的影响   （External influence）</a:t>
            </a:r>
            <a:endParaRPr lang="zh-CN" altLang="en-US" sz="2000">
              <a:solidFill>
                <a:schemeClr val="accent1">
                  <a:lumMod val="75000"/>
                </a:schemeClr>
              </a:solidFill>
              <a:sym typeface="+mn-ea"/>
            </a:endParaRPr>
          </a:p>
          <a:p>
            <a:endParaRPr lang="zh-CN" altLang="en-US">
              <a:solidFill>
                <a:schemeClr val="accent1">
                  <a:lumMod val="75000"/>
                </a:schemeClr>
              </a:solidFill>
              <a:sym typeface="+mn-ea"/>
            </a:endParaRPr>
          </a:p>
          <a:p>
            <a:endParaRPr lang="zh-CN" altLang="en-US" sz="2000">
              <a:solidFill>
                <a:schemeClr val="accent1">
                  <a:lumMod val="75000"/>
                </a:schemeClr>
              </a:solidFill>
              <a:sym typeface="+mn-ea"/>
            </a:endParaRPr>
          </a:p>
          <a:p>
            <a:endParaRPr lang="zh-CN" altLang="en-US" sz="2000">
              <a:solidFill>
                <a:schemeClr val="accent1">
                  <a:lumMod val="75000"/>
                </a:schemeClr>
              </a:solidFill>
              <a:sym typeface="+mn-ea"/>
            </a:endParaRPr>
          </a:p>
          <a:p>
            <a:endParaRPr lang="zh-CN" altLang="en-US" sz="2000">
              <a:solidFill>
                <a:schemeClr val="accent1">
                  <a:lumMod val="75000"/>
                </a:schemeClr>
              </a:solidFill>
              <a:sym typeface="+mn-ea"/>
            </a:endParaRPr>
          </a:p>
          <a:p>
            <a:endParaRPr lang="zh-CN" altLang="en-US" sz="2000">
              <a:solidFill>
                <a:schemeClr val="accent1">
                  <a:lumMod val="75000"/>
                </a:schemeClr>
              </a:solidFill>
              <a:sym typeface="+mn-ea"/>
            </a:endParaRPr>
          </a:p>
          <a:p>
            <a:endParaRPr lang="zh-CN" altLang="en-US" sz="2000">
              <a:solidFill>
                <a:schemeClr val="accent1">
                  <a:lumMod val="75000"/>
                </a:schemeClr>
              </a:solidFill>
              <a:sym typeface="+mn-ea"/>
            </a:endParaRPr>
          </a:p>
        </p:txBody>
      </p:sp>
      <p:pic>
        <p:nvPicPr>
          <p:cNvPr id="6" name="图片 5"/>
          <p:cNvPicPr>
            <a:picLocks noChangeAspect="1"/>
          </p:cNvPicPr>
          <p:nvPr/>
        </p:nvPicPr>
        <p:blipFill>
          <a:blip r:embed="rId1"/>
          <a:stretch>
            <a:fillRect/>
          </a:stretch>
        </p:blipFill>
        <p:spPr>
          <a:xfrm>
            <a:off x="764540" y="2778760"/>
            <a:ext cx="4955540" cy="243205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框 4"/>
          <p:cNvSpPr txBox="1"/>
          <p:nvPr/>
        </p:nvSpPr>
        <p:spPr>
          <a:xfrm>
            <a:off x="291465" y="328930"/>
            <a:ext cx="11608435" cy="6985635"/>
          </a:xfrm>
          <a:prstGeom prst="rect">
            <a:avLst/>
          </a:prstGeom>
          <a:noFill/>
        </p:spPr>
        <p:txBody>
          <a:bodyPr wrap="square" rtlCol="0">
            <a:spAutoFit/>
          </a:bodyPr>
          <a:p>
            <a:pPr marL="0" indent="0">
              <a:buNone/>
            </a:pPr>
            <a:r>
              <a:rPr lang="en-US" altLang="zh-CN" sz="3200" dirty="0" smtClean="0">
                <a:solidFill>
                  <a:srgbClr val="005188"/>
                </a:solidFill>
                <a:cs typeface="+mn-ea"/>
                <a:sym typeface="+mn-ea"/>
              </a:rPr>
              <a:t>    2.解决方法（Solution）</a:t>
            </a:r>
            <a:endParaRPr lang="zh-CN" altLang="en-US" sz="2000">
              <a:solidFill>
                <a:schemeClr val="accent1">
                  <a:lumMod val="75000"/>
                </a:schemeClr>
              </a:solidFill>
              <a:sym typeface="+mn-ea"/>
            </a:endParaRPr>
          </a:p>
          <a:p>
            <a:pPr marL="0" indent="0">
              <a:buNone/>
            </a:pPr>
            <a:endParaRPr lang="zh-CN" altLang="en-US" sz="2000">
              <a:solidFill>
                <a:schemeClr val="accent1">
                  <a:lumMod val="75000"/>
                </a:schemeClr>
              </a:solidFill>
              <a:sym typeface="+mn-ea"/>
            </a:endParaRPr>
          </a:p>
          <a:p>
            <a:pPr marL="0" indent="0" fontAlgn="auto">
              <a:lnSpc>
                <a:spcPct val="150000"/>
              </a:lnSpc>
              <a:buNone/>
            </a:pPr>
            <a:r>
              <a:rPr lang="zh-CN" altLang="en-US" sz="2000">
                <a:solidFill>
                  <a:schemeClr val="accent1">
                    <a:lumMod val="75000"/>
                  </a:schemeClr>
                </a:solidFill>
                <a:sym typeface="+mn-ea"/>
              </a:rPr>
              <a:t>         </a:t>
            </a:r>
            <a:r>
              <a:rPr lang="zh-CN" altLang="en-US">
                <a:solidFill>
                  <a:schemeClr val="accent1">
                    <a:lumMod val="75000"/>
                  </a:schemeClr>
                </a:solidFill>
                <a:sym typeface="+mn-ea"/>
              </a:rPr>
              <a:t>     </a:t>
            </a:r>
            <a:r>
              <a:rPr lang="zh-CN" altLang="en-US" sz="2000">
                <a:solidFill>
                  <a:schemeClr val="accent1">
                    <a:lumMod val="75000"/>
                  </a:schemeClr>
                </a:solidFill>
                <a:sym typeface="+mn-ea"/>
              </a:rPr>
              <a:t>为了应对这些挑战，我们提出了一个深度时空残差网络（ST-ResNet）来统一预测每个地区人群的流入和流出，具体分为以下四项：</a:t>
            </a:r>
            <a:endParaRPr lang="zh-CN" altLang="en-US" sz="2000">
              <a:solidFill>
                <a:schemeClr val="accent1">
                  <a:lumMod val="75000"/>
                </a:schemeClr>
              </a:solidFill>
              <a:sym typeface="+mn-ea"/>
            </a:endParaRPr>
          </a:p>
          <a:p>
            <a:pPr marL="0" indent="0" fontAlgn="auto">
              <a:lnSpc>
                <a:spcPct val="150000"/>
              </a:lnSpc>
              <a:buNone/>
            </a:pPr>
            <a:r>
              <a:rPr lang="zh-CN" altLang="en-US" sz="2000">
                <a:solidFill>
                  <a:schemeClr val="accent1">
                    <a:lumMod val="75000"/>
                  </a:schemeClr>
                </a:solidFill>
                <a:sym typeface="+mn-ea"/>
              </a:rPr>
              <a:t>       （1）ST -Resnet采用基于卷积神经网络的残差网络对附近的城市中的任何两个地区之间的空间依赖进行建模。                               </a:t>
            </a:r>
            <a:endParaRPr lang="zh-CN" altLang="en-US" sz="2000">
              <a:solidFill>
                <a:schemeClr val="accent1">
                  <a:lumMod val="75000"/>
                </a:schemeClr>
              </a:solidFill>
              <a:sym typeface="+mn-ea"/>
            </a:endParaRPr>
          </a:p>
          <a:p>
            <a:pPr marL="0" indent="0" fontAlgn="auto">
              <a:lnSpc>
                <a:spcPct val="150000"/>
              </a:lnSpc>
              <a:buNone/>
            </a:pPr>
            <a:r>
              <a:rPr lang="zh-CN" altLang="en-US" sz="2000">
                <a:solidFill>
                  <a:schemeClr val="accent1">
                    <a:lumMod val="75000"/>
                  </a:schemeClr>
                </a:solidFill>
                <a:sym typeface="+mn-ea"/>
              </a:rPr>
              <a:t>        （2）对于时间性，在数据处理时，将时间分为相近性，趋势性，周期性，然后ST-Resnet采用三个残差网络模型分别对这三个特性建模。</a:t>
            </a:r>
            <a:endParaRPr lang="zh-CN" altLang="en-US" sz="2000">
              <a:solidFill>
                <a:schemeClr val="accent1">
                  <a:lumMod val="75000"/>
                </a:schemeClr>
              </a:solidFill>
              <a:sym typeface="+mn-ea"/>
            </a:endParaRPr>
          </a:p>
          <a:p>
            <a:pPr marL="0" indent="0" fontAlgn="auto">
              <a:lnSpc>
                <a:spcPct val="150000"/>
              </a:lnSpc>
              <a:buNone/>
            </a:pPr>
            <a:r>
              <a:rPr lang="zh-CN" altLang="en-US" sz="2000">
                <a:solidFill>
                  <a:schemeClr val="accent1">
                    <a:lumMod val="75000"/>
                  </a:schemeClr>
                </a:solidFill>
                <a:sym typeface="+mn-ea"/>
              </a:rPr>
              <a:t>        （3）ST -Resnet动态聚集了上述三个网络的输出，为不同的分支和区域分配不同的权重，聚合进一步与外部因素（如天气）相结合。                    </a:t>
            </a:r>
            <a:endParaRPr lang="zh-CN" altLang="en-US" sz="2000">
              <a:solidFill>
                <a:schemeClr val="accent1">
                  <a:lumMod val="75000"/>
                </a:schemeClr>
              </a:solidFill>
              <a:sym typeface="+mn-ea"/>
            </a:endParaRPr>
          </a:p>
          <a:p>
            <a:pPr marL="0" indent="0" fontAlgn="auto">
              <a:lnSpc>
                <a:spcPct val="150000"/>
              </a:lnSpc>
              <a:buNone/>
            </a:pPr>
            <a:r>
              <a:rPr lang="zh-CN" altLang="en-US" sz="2000">
                <a:solidFill>
                  <a:schemeClr val="accent1">
                    <a:lumMod val="75000"/>
                  </a:schemeClr>
                </a:solidFill>
                <a:sym typeface="+mn-ea"/>
              </a:rPr>
              <a:t>        （4）评估我们的方法使用北京出租车轨迹和气象数据，和纽约的自行车运动轨迹数据，以及将我们的方法与6个基线相比。</a:t>
            </a:r>
            <a:endParaRPr lang="zh-CN" altLang="en-US" sz="1600">
              <a:solidFill>
                <a:schemeClr val="accent1">
                  <a:lumMod val="75000"/>
                </a:schemeClr>
              </a:solidFill>
              <a:sym typeface="+mn-ea"/>
            </a:endParaRPr>
          </a:p>
          <a:p>
            <a:pPr marL="0" indent="0">
              <a:buNone/>
            </a:pPr>
            <a:endParaRPr lang="zh-CN" altLang="en-US" sz="1600">
              <a:solidFill>
                <a:schemeClr val="accent1">
                  <a:lumMod val="75000"/>
                </a:schemeClr>
              </a:solidFill>
              <a:sym typeface="+mn-ea"/>
            </a:endParaRPr>
          </a:p>
          <a:p>
            <a:pPr marL="0" indent="0">
              <a:buNone/>
            </a:pPr>
            <a:endParaRPr lang="zh-CN" altLang="en-US" sz="1600">
              <a:solidFill>
                <a:schemeClr val="accent1">
                  <a:lumMod val="75000"/>
                </a:schemeClr>
              </a:solidFill>
              <a:sym typeface="+mn-ea"/>
            </a:endParaRPr>
          </a:p>
          <a:p>
            <a:pPr marL="0" indent="0">
              <a:buNone/>
            </a:pPr>
            <a:endParaRPr lang="zh-CN" altLang="en-US" sz="1600">
              <a:solidFill>
                <a:schemeClr val="accent1">
                  <a:lumMod val="75000"/>
                </a:schemeClr>
              </a:solidFill>
              <a:sym typeface="+mn-ea"/>
            </a:endParaRPr>
          </a:p>
          <a:p>
            <a:pPr marL="0" indent="0">
              <a:buNone/>
            </a:pPr>
            <a:endParaRPr lang="zh-CN" altLang="en-US" sz="1600">
              <a:solidFill>
                <a:schemeClr val="accent1">
                  <a:lumMod val="75000"/>
                </a:schemeClr>
              </a:solidFill>
              <a:sym typeface="+mn-ea"/>
            </a:endParaRPr>
          </a:p>
          <a:p>
            <a:pPr marL="0" indent="0">
              <a:buNone/>
            </a:pPr>
            <a:endParaRPr lang="zh-CN" altLang="en-US" sz="1600">
              <a:solidFill>
                <a:schemeClr val="accent1">
                  <a:lumMod val="75000"/>
                </a:schemeClr>
              </a:solidFill>
              <a:sym typeface="+mn-ea"/>
            </a:endParaRPr>
          </a:p>
          <a:p>
            <a:endParaRPr lang="zh-CN" altLang="en-US" sz="1600">
              <a:solidFill>
                <a:schemeClr val="accent1">
                  <a:lumMod val="75000"/>
                </a:schemeClr>
              </a:solidFill>
              <a:sym typeface="+mn-ea"/>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95935" y="365125"/>
            <a:ext cx="10515600" cy="1325563"/>
          </a:xfrm>
        </p:spPr>
        <p:txBody>
          <a:bodyPr/>
          <a:lstStyle/>
          <a:p>
            <a:r>
              <a:rPr lang="zh-CN" altLang="en-US" sz="3200" dirty="0" smtClean="0">
                <a:solidFill>
                  <a:srgbClr val="005188"/>
                </a:solidFill>
                <a:latin typeface="+mn-lt"/>
                <a:ea typeface="+mn-ea"/>
                <a:cs typeface="+mn-ea"/>
                <a:sym typeface="+mn-ea"/>
              </a:rPr>
              <a:t>补充点 </a:t>
            </a:r>
            <a:r>
              <a:rPr lang="en-US" altLang="zh-CN" sz="3200" dirty="0" smtClean="0">
                <a:solidFill>
                  <a:srgbClr val="005188"/>
                </a:solidFill>
                <a:latin typeface="+mn-lt"/>
                <a:ea typeface="+mn-ea"/>
                <a:cs typeface="+mn-ea"/>
                <a:sym typeface="+mn-ea"/>
              </a:rPr>
              <a:t>— ResNet模型</a:t>
            </a:r>
            <a:br>
              <a:rPr lang="zh-CN" altLang="en-US"/>
            </a:br>
            <a:endParaRPr lang="zh-CN" altLang="en-US"/>
          </a:p>
        </p:txBody>
      </p:sp>
      <p:sp>
        <p:nvSpPr>
          <p:cNvPr id="3" name="内容占位符 2"/>
          <p:cNvSpPr>
            <a:spLocks noGrp="1"/>
          </p:cNvSpPr>
          <p:nvPr>
            <p:ph idx="1"/>
          </p:nvPr>
        </p:nvSpPr>
        <p:spPr>
          <a:xfrm>
            <a:off x="588010" y="1133475"/>
            <a:ext cx="10516235" cy="5304790"/>
          </a:xfrm>
        </p:spPr>
        <p:txBody>
          <a:bodyPr/>
          <a:lstStyle/>
          <a:p>
            <a:r>
              <a:rPr lang="zh-CN" altLang="en-US" sz="2000">
                <a:solidFill>
                  <a:schemeClr val="accent1">
                    <a:lumMod val="75000"/>
                  </a:schemeClr>
                </a:solidFill>
                <a:sym typeface="+mn-ea"/>
              </a:rPr>
              <a:t>残差神经网络是2015年由微软研究院四位华人提出的，在Imgnet上夺冠的神经网络，它是有152层深的神经网络，在2015年的ILSVRC比赛中取到了3.5%错误率。</a:t>
            </a:r>
            <a:endParaRPr lang="zh-CN" altLang="en-US" sz="2000">
              <a:solidFill>
                <a:schemeClr val="accent1">
                  <a:lumMod val="75000"/>
                </a:schemeClr>
              </a:solidFill>
              <a:sym typeface="+mn-ea"/>
            </a:endParaRPr>
          </a:p>
          <a:p>
            <a:r>
              <a:rPr lang="zh-CN" altLang="en-US" sz="2000">
                <a:solidFill>
                  <a:schemeClr val="accent1">
                    <a:lumMod val="75000"/>
                  </a:schemeClr>
                </a:solidFill>
                <a:sym typeface="+mn-ea"/>
              </a:rPr>
              <a:t>Resnet能够达到152层的原因是引入了残差模块的概念，使用如下图的残差模块控制跳转来克服深层网络梯度消失的问题。</a:t>
            </a:r>
            <a:endParaRPr lang="zh-CN" altLang="en-US" sz="2000">
              <a:solidFill>
                <a:schemeClr val="accent1">
                  <a:lumMod val="75000"/>
                </a:schemeClr>
              </a:solidFill>
              <a:sym typeface="+mn-ea"/>
            </a:endParaRPr>
          </a:p>
          <a:p>
            <a:r>
              <a:rPr lang="zh-CN" altLang="en-US" sz="2000">
                <a:solidFill>
                  <a:schemeClr val="accent1">
                    <a:lumMod val="75000"/>
                  </a:schemeClr>
                </a:solidFill>
                <a:sym typeface="+mn-ea"/>
              </a:rPr>
              <a:t>创建残差模块的思路是：对于一个神经网络，随着我们增加网络深度时，会导致梯度消散问题，梯度消散时训练集和测试集上误差都会增大，而此时我们增加几个y=x的全等映射层，更深的网络并不会引起误差的上升，而这种全等映射层就是设计残差模块的思路源泉。</a:t>
            </a:r>
            <a:endParaRPr lang="zh-CN" altLang="en-US" sz="2000">
              <a:solidFill>
                <a:schemeClr val="accent1">
                  <a:lumMod val="75000"/>
                </a:schemeClr>
              </a:solidFill>
              <a:sym typeface="+mn-ea"/>
            </a:endParaRPr>
          </a:p>
          <a:p>
            <a:endParaRPr lang="zh-CN" altLang="en-US" sz="2000">
              <a:solidFill>
                <a:schemeClr val="accent1">
                  <a:lumMod val="75000"/>
                </a:schemeClr>
              </a:solidFill>
              <a:sym typeface="+mn-ea"/>
            </a:endParaRPr>
          </a:p>
          <a:p>
            <a:endParaRPr lang="zh-CN" altLang="en-US">
              <a:ea typeface="宋体" panose="02010600030101010101" pitchFamily="2" charset="-122"/>
              <a:sym typeface="+mn-ea"/>
            </a:endParaRPr>
          </a:p>
          <a:p>
            <a:endParaRPr lang="zh-CN" altLang="en-US"/>
          </a:p>
        </p:txBody>
      </p:sp>
      <p:pic>
        <p:nvPicPr>
          <p:cNvPr id="5" name="图片 3"/>
          <p:cNvPicPr>
            <a:picLocks noChangeAspect="1"/>
          </p:cNvPicPr>
          <p:nvPr/>
        </p:nvPicPr>
        <p:blipFill>
          <a:blip r:embed="rId1"/>
          <a:stretch>
            <a:fillRect/>
          </a:stretch>
        </p:blipFill>
        <p:spPr>
          <a:xfrm>
            <a:off x="4297045" y="3735070"/>
            <a:ext cx="3335020" cy="2360295"/>
          </a:xfrm>
          <a:prstGeom prst="rect">
            <a:avLst/>
          </a:prstGeom>
          <a:noFill/>
          <a:ln w="9525">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60815" y="24716"/>
            <a:ext cx="6852561" cy="6833284"/>
          </a:xfrm>
          <a:prstGeom prst="rect">
            <a:avLst/>
          </a:prstGeom>
        </p:spPr>
      </p:pic>
      <p:sp>
        <p:nvSpPr>
          <p:cNvPr id="3" name="TextBox 37"/>
          <p:cNvSpPr txBox="1"/>
          <p:nvPr/>
        </p:nvSpPr>
        <p:spPr>
          <a:xfrm>
            <a:off x="7466330" y="1689735"/>
            <a:ext cx="3475990" cy="583565"/>
          </a:xfrm>
          <a:prstGeom prst="rect">
            <a:avLst/>
          </a:prstGeom>
          <a:noFill/>
        </p:spPr>
        <p:txBody>
          <a:bodyPr wrap="square" lIns="0" rIns="0" rtlCol="0">
            <a:spAutoFit/>
          </a:bodyPr>
          <a:lstStyle/>
          <a:p>
            <a:r>
              <a:rPr lang="zh-CN" altLang="en-US" sz="3200" dirty="0" smtClean="0">
                <a:solidFill>
                  <a:srgbClr val="005188"/>
                </a:solidFill>
                <a:cs typeface="+mn-ea"/>
                <a:sym typeface="+mn-lt"/>
              </a:rPr>
              <a:t>一</a:t>
            </a:r>
            <a:r>
              <a:rPr lang="en-US" altLang="zh-CN" sz="3200" dirty="0" smtClean="0">
                <a:solidFill>
                  <a:srgbClr val="005188"/>
                </a:solidFill>
                <a:cs typeface="+mn-ea"/>
                <a:sym typeface="+mn-lt"/>
              </a:rPr>
              <a:t>.</a:t>
            </a:r>
            <a:r>
              <a:rPr lang="zh-CN" altLang="en-US" sz="3200" dirty="0" smtClean="0">
                <a:solidFill>
                  <a:srgbClr val="005188"/>
                </a:solidFill>
                <a:cs typeface="+mn-ea"/>
                <a:sym typeface="+mn-lt"/>
              </a:rPr>
              <a:t>引言</a:t>
            </a:r>
            <a:endParaRPr lang="zh-CN" altLang="en-US" sz="3200" dirty="0" smtClean="0">
              <a:solidFill>
                <a:srgbClr val="005188"/>
              </a:solidFill>
              <a:cs typeface="+mn-ea"/>
              <a:sym typeface="+mn-lt"/>
            </a:endParaRPr>
          </a:p>
        </p:txBody>
      </p:sp>
      <p:sp>
        <p:nvSpPr>
          <p:cNvPr id="4" name="TextBox 37"/>
          <p:cNvSpPr txBox="1"/>
          <p:nvPr/>
        </p:nvSpPr>
        <p:spPr>
          <a:xfrm>
            <a:off x="7466330" y="3314065"/>
            <a:ext cx="3556635" cy="583565"/>
          </a:xfrm>
          <a:prstGeom prst="rect">
            <a:avLst/>
          </a:prstGeom>
          <a:noFill/>
        </p:spPr>
        <p:txBody>
          <a:bodyPr wrap="square" lIns="0" rIns="0" rtlCol="0">
            <a:spAutoFit/>
          </a:bodyPr>
          <a:lstStyle/>
          <a:p>
            <a:r>
              <a:rPr lang="zh-CN" altLang="en-US" sz="3200" dirty="0" smtClean="0">
                <a:solidFill>
                  <a:srgbClr val="005188"/>
                </a:solidFill>
                <a:cs typeface="+mn-ea"/>
                <a:sym typeface="+mn-lt"/>
              </a:rPr>
              <a:t>三</a:t>
            </a:r>
            <a:r>
              <a:rPr lang="en-US" altLang="zh-CN" sz="3200" dirty="0" smtClean="0">
                <a:solidFill>
                  <a:srgbClr val="005188"/>
                </a:solidFill>
                <a:cs typeface="+mn-ea"/>
                <a:sym typeface="+mn-lt"/>
              </a:rPr>
              <a:t>.</a:t>
            </a:r>
            <a:r>
              <a:rPr lang="zh-CN" altLang="en-US" sz="3200" dirty="0" smtClean="0">
                <a:solidFill>
                  <a:srgbClr val="005188"/>
                </a:solidFill>
                <a:cs typeface="+mn-ea"/>
                <a:sym typeface="+mn-lt"/>
              </a:rPr>
              <a:t>系统架构</a:t>
            </a:r>
            <a:endParaRPr lang="zh-CN" altLang="en-US" sz="3200" dirty="0" smtClean="0">
              <a:solidFill>
                <a:srgbClr val="005188"/>
              </a:solidFill>
              <a:cs typeface="+mn-ea"/>
              <a:sym typeface="+mn-lt"/>
            </a:endParaRPr>
          </a:p>
        </p:txBody>
      </p:sp>
      <p:grpSp>
        <p:nvGrpSpPr>
          <p:cNvPr id="7" name="chenying0907 6"/>
          <p:cNvGrpSpPr/>
          <p:nvPr/>
        </p:nvGrpSpPr>
        <p:grpSpPr bwMode="auto">
          <a:xfrm>
            <a:off x="8053359" y="532318"/>
            <a:ext cx="1591874" cy="1157401"/>
            <a:chOff x="336295" y="1977204"/>
            <a:chExt cx="2377164" cy="1157872"/>
          </a:xfrm>
        </p:grpSpPr>
        <p:sp>
          <p:nvSpPr>
            <p:cNvPr id="8" name="文本框 38"/>
            <p:cNvSpPr txBox="1"/>
            <p:nvPr/>
          </p:nvSpPr>
          <p:spPr>
            <a:xfrm>
              <a:off x="336295" y="2674514"/>
              <a:ext cx="2377164" cy="460562"/>
            </a:xfrm>
            <a:prstGeom prst="rect">
              <a:avLst/>
            </a:prstGeom>
            <a:noFill/>
          </p:spPr>
          <p:txBody>
            <a:bodyPr wrap="square">
              <a:spAutoFit/>
            </a:bodyPr>
            <a:lstStyle/>
            <a:p>
              <a:pPr eaLnBrk="1" fontAlgn="auto" hangingPunct="1">
                <a:spcBef>
                  <a:spcPts val="0"/>
                </a:spcBef>
                <a:spcAft>
                  <a:spcPts val="0"/>
                </a:spcAft>
                <a:defRPr/>
              </a:pPr>
              <a:endParaRPr lang="zh-CN" altLang="en-US" sz="2400" dirty="0">
                <a:solidFill>
                  <a:srgbClr val="005188"/>
                </a:solidFill>
                <a:cs typeface="+mn-ea"/>
                <a:sym typeface="+mn-lt"/>
              </a:endParaRPr>
            </a:p>
          </p:txBody>
        </p:sp>
        <p:sp>
          <p:nvSpPr>
            <p:cNvPr id="9" name="文本框 11"/>
            <p:cNvSpPr txBox="1"/>
            <p:nvPr/>
          </p:nvSpPr>
          <p:spPr>
            <a:xfrm>
              <a:off x="366113" y="1977204"/>
              <a:ext cx="2289976" cy="769754"/>
            </a:xfrm>
            <a:prstGeom prst="rect">
              <a:avLst/>
            </a:prstGeom>
            <a:noFill/>
          </p:spPr>
          <p:txBody>
            <a:bodyPr wrap="square">
              <a:spAutoFit/>
            </a:bodyPr>
            <a:lstStyle/>
            <a:p>
              <a:pPr eaLnBrk="1" fontAlgn="auto" hangingPunct="1">
                <a:spcBef>
                  <a:spcPts val="0"/>
                </a:spcBef>
                <a:spcAft>
                  <a:spcPts val="0"/>
                </a:spcAft>
                <a:defRPr/>
              </a:pPr>
              <a:r>
                <a:rPr lang="zh-CN" altLang="en-US" sz="4400" spc="600" dirty="0">
                  <a:solidFill>
                    <a:srgbClr val="005188"/>
                  </a:solidFill>
                  <a:cs typeface="+mn-ea"/>
                  <a:sym typeface="+mn-lt"/>
                </a:rPr>
                <a:t>目录</a:t>
              </a:r>
              <a:endParaRPr lang="zh-CN" altLang="en-US" sz="4400" spc="600" dirty="0">
                <a:solidFill>
                  <a:srgbClr val="005188"/>
                </a:solidFill>
                <a:cs typeface="+mn-ea"/>
                <a:sym typeface="+mn-lt"/>
              </a:endParaRPr>
            </a:p>
          </p:txBody>
        </p:sp>
      </p:grpSp>
      <p:sp>
        <p:nvSpPr>
          <p:cNvPr id="10" name="TextBox 37"/>
          <p:cNvSpPr txBox="1"/>
          <p:nvPr/>
        </p:nvSpPr>
        <p:spPr>
          <a:xfrm>
            <a:off x="7426325" y="4135755"/>
            <a:ext cx="3556635" cy="583565"/>
          </a:xfrm>
          <a:prstGeom prst="rect">
            <a:avLst/>
          </a:prstGeom>
          <a:noFill/>
        </p:spPr>
        <p:txBody>
          <a:bodyPr wrap="square" lIns="0" rIns="0" rtlCol="0">
            <a:spAutoFit/>
          </a:bodyPr>
          <a:p>
            <a:r>
              <a:rPr lang="zh-CN" altLang="en-US" sz="3200" dirty="0" smtClean="0">
                <a:solidFill>
                  <a:srgbClr val="005188"/>
                </a:solidFill>
                <a:cs typeface="+mn-ea"/>
                <a:sym typeface="+mn-lt"/>
              </a:rPr>
              <a:t>四</a:t>
            </a:r>
            <a:r>
              <a:rPr lang="en-US" altLang="zh-CN" sz="3200" dirty="0" smtClean="0">
                <a:solidFill>
                  <a:srgbClr val="005188"/>
                </a:solidFill>
                <a:cs typeface="+mn-ea"/>
                <a:sym typeface="+mn-lt"/>
              </a:rPr>
              <a:t>.</a:t>
            </a:r>
            <a:r>
              <a:rPr lang="zh-CN" altLang="en-US" sz="3200" dirty="0" smtClean="0">
                <a:solidFill>
                  <a:srgbClr val="005188"/>
                </a:solidFill>
                <a:cs typeface="+mn-ea"/>
                <a:sym typeface="+mn-lt"/>
              </a:rPr>
              <a:t>模型实现</a:t>
            </a:r>
            <a:endParaRPr lang="zh-CN" altLang="en-US" sz="3200" dirty="0" smtClean="0">
              <a:solidFill>
                <a:srgbClr val="005188"/>
              </a:solidFill>
              <a:cs typeface="+mn-ea"/>
              <a:sym typeface="+mn-lt"/>
            </a:endParaRPr>
          </a:p>
        </p:txBody>
      </p:sp>
      <p:sp>
        <p:nvSpPr>
          <p:cNvPr id="5" name="TextBox 37"/>
          <p:cNvSpPr txBox="1"/>
          <p:nvPr/>
        </p:nvSpPr>
        <p:spPr>
          <a:xfrm>
            <a:off x="7440930" y="4960620"/>
            <a:ext cx="3556635" cy="583565"/>
          </a:xfrm>
          <a:prstGeom prst="rect">
            <a:avLst/>
          </a:prstGeom>
          <a:noFill/>
        </p:spPr>
        <p:txBody>
          <a:bodyPr wrap="square" lIns="0" rIns="0" rtlCol="0">
            <a:spAutoFit/>
          </a:bodyPr>
          <a:p>
            <a:r>
              <a:rPr lang="zh-CN" altLang="en-US" sz="3200" dirty="0" smtClean="0">
                <a:solidFill>
                  <a:srgbClr val="005188"/>
                </a:solidFill>
                <a:cs typeface="+mn-ea"/>
                <a:sym typeface="+mn-lt"/>
              </a:rPr>
              <a:t>五</a:t>
            </a:r>
            <a:r>
              <a:rPr lang="en-US" altLang="zh-CN" sz="3200" dirty="0" smtClean="0">
                <a:solidFill>
                  <a:srgbClr val="005188"/>
                </a:solidFill>
                <a:cs typeface="+mn-ea"/>
                <a:sym typeface="+mn-lt"/>
              </a:rPr>
              <a:t>.</a:t>
            </a:r>
            <a:r>
              <a:rPr lang="zh-CN" altLang="en-US" sz="3200" dirty="0" smtClean="0">
                <a:solidFill>
                  <a:srgbClr val="005188"/>
                </a:solidFill>
                <a:cs typeface="+mn-ea"/>
                <a:sym typeface="+mn-lt"/>
              </a:rPr>
              <a:t>总结与改进</a:t>
            </a:r>
            <a:endParaRPr lang="zh-CN" altLang="en-US" sz="3200" dirty="0" smtClean="0">
              <a:solidFill>
                <a:srgbClr val="005188"/>
              </a:solidFill>
              <a:cs typeface="+mn-ea"/>
              <a:sym typeface="+mn-lt"/>
            </a:endParaRPr>
          </a:p>
        </p:txBody>
      </p:sp>
      <p:sp>
        <p:nvSpPr>
          <p:cNvPr id="6" name="TextBox 37"/>
          <p:cNvSpPr txBox="1"/>
          <p:nvPr/>
        </p:nvSpPr>
        <p:spPr>
          <a:xfrm>
            <a:off x="7466330" y="2479675"/>
            <a:ext cx="3556635" cy="583565"/>
          </a:xfrm>
          <a:prstGeom prst="rect">
            <a:avLst/>
          </a:prstGeom>
          <a:noFill/>
        </p:spPr>
        <p:txBody>
          <a:bodyPr wrap="square" lIns="0" rIns="0" rtlCol="0">
            <a:spAutoFit/>
          </a:bodyPr>
          <a:p>
            <a:r>
              <a:rPr lang="zh-CN" altLang="en-US" sz="3200" dirty="0" smtClean="0">
                <a:solidFill>
                  <a:srgbClr val="005188"/>
                </a:solidFill>
                <a:cs typeface="+mn-ea"/>
                <a:sym typeface="+mn-lt"/>
              </a:rPr>
              <a:t>二</a:t>
            </a:r>
            <a:r>
              <a:rPr lang="en-US" altLang="zh-CN" sz="3200" dirty="0" smtClean="0">
                <a:solidFill>
                  <a:srgbClr val="005188"/>
                </a:solidFill>
                <a:cs typeface="+mn-ea"/>
                <a:sym typeface="+mn-lt"/>
              </a:rPr>
              <a:t>.</a:t>
            </a:r>
            <a:r>
              <a:rPr lang="zh-CN" altLang="en-US" sz="3200" dirty="0" smtClean="0">
                <a:solidFill>
                  <a:srgbClr val="005188"/>
                </a:solidFill>
                <a:cs typeface="+mn-ea"/>
                <a:sym typeface="+mn-lt"/>
              </a:rPr>
              <a:t>思路解析</a:t>
            </a:r>
            <a:endParaRPr lang="zh-CN" altLang="en-US" sz="3200" dirty="0" smtClean="0">
              <a:solidFill>
                <a:srgbClr val="005188"/>
              </a:solidFill>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p14:dur="9"/>
    </mc:Choice>
    <mc:Fallback>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72415" y="501650"/>
            <a:ext cx="11035665" cy="6249035"/>
          </a:xfrm>
        </p:spPr>
        <p:txBody>
          <a:bodyPr>
            <a:normAutofit lnSpcReduction="20000"/>
          </a:bodyPr>
          <a:lstStyle/>
          <a:p>
            <a:pPr marL="0" indent="0" algn="l">
              <a:buNone/>
            </a:pPr>
            <a:r>
              <a:rPr lang="zh-CN" altLang="en-US" sz="3200" dirty="0" smtClean="0">
                <a:solidFill>
                  <a:srgbClr val="005188"/>
                </a:solidFill>
                <a:cs typeface="+mn-ea"/>
                <a:sym typeface="+mn-ea"/>
              </a:rPr>
              <a:t>补充点 — ResNet模型</a:t>
            </a:r>
            <a:endParaRPr lang="zh-CN" altLang="en-US" sz="2000">
              <a:solidFill>
                <a:schemeClr val="accent1">
                  <a:lumMod val="75000"/>
                </a:schemeClr>
              </a:solidFill>
            </a:endParaRPr>
          </a:p>
          <a:p>
            <a:pPr algn="l">
              <a:lnSpc>
                <a:spcPct val="100000"/>
              </a:lnSpc>
            </a:pPr>
            <a:r>
              <a:rPr lang="zh-CN" altLang="en-US" sz="2000">
                <a:solidFill>
                  <a:schemeClr val="accent1">
                    <a:lumMod val="75000"/>
                  </a:schemeClr>
                </a:solidFill>
              </a:rPr>
              <a:t>创建ResNet模块的理论来源是瑞典科学家提出的Highway Network,</a:t>
            </a:r>
            <a:r>
              <a:rPr lang="zh-CN" altLang="en-US" sz="2000">
                <a:solidFill>
                  <a:schemeClr val="accent1">
                    <a:lumMod val="75000"/>
                  </a:schemeClr>
                </a:solidFill>
                <a:sym typeface="+mn-ea"/>
              </a:rPr>
              <a:t>Highway Network设计的目标是解决较深网络难以训练的问题，设计方案是把原本的网络输出激活函数                   改成下式，其中x是输入，C为保留系数，T为转化系数，在论文中C+T=1,通过这样的方式来调节新学习的信息比例。</a:t>
            </a:r>
            <a:endParaRPr lang="zh-CN" altLang="en-US" sz="2000">
              <a:solidFill>
                <a:schemeClr val="accent1">
                  <a:lumMod val="75000"/>
                </a:schemeClr>
              </a:solidFill>
              <a:sym typeface="+mn-ea"/>
            </a:endParaRPr>
          </a:p>
          <a:p>
            <a:pPr algn="l">
              <a:buNone/>
            </a:pPr>
            <a:r>
              <a:rPr lang="zh-CN" altLang="en-US" sz="2000">
                <a:solidFill>
                  <a:schemeClr val="accent1">
                    <a:lumMod val="75000"/>
                  </a:schemeClr>
                </a:solidFill>
                <a:sym typeface="+mn-ea"/>
              </a:rPr>
              <a:t>               [1]当T=0时，说明就是直接的令y=x，</a:t>
            </a:r>
            <a:endParaRPr lang="zh-CN" altLang="en-US" sz="2000">
              <a:solidFill>
                <a:schemeClr val="accent1">
                  <a:lumMod val="75000"/>
                </a:schemeClr>
              </a:solidFill>
              <a:sym typeface="+mn-ea"/>
            </a:endParaRPr>
          </a:p>
          <a:p>
            <a:pPr algn="l">
              <a:buNone/>
            </a:pPr>
            <a:r>
              <a:rPr lang="zh-CN" altLang="en-US" sz="2000">
                <a:solidFill>
                  <a:schemeClr val="accent1">
                    <a:lumMod val="75000"/>
                  </a:schemeClr>
                </a:solidFill>
                <a:sym typeface="+mn-ea"/>
              </a:rPr>
              <a:t>               [2]当C=0时，就是不保留原始信息，只使用激活函数新求出的信息。</a:t>
            </a:r>
            <a:endParaRPr lang="zh-CN" altLang="en-US" sz="2000">
              <a:solidFill>
                <a:schemeClr val="accent1">
                  <a:lumMod val="75000"/>
                </a:schemeClr>
              </a:solidFill>
              <a:sym typeface="+mn-ea"/>
            </a:endParaRPr>
          </a:p>
          <a:p>
            <a:pPr algn="l">
              <a:buNone/>
            </a:pPr>
            <a:endParaRPr lang="zh-CN" altLang="en-US" sz="2000">
              <a:solidFill>
                <a:schemeClr val="accent1">
                  <a:lumMod val="75000"/>
                </a:schemeClr>
              </a:solidFill>
              <a:sym typeface="+mn-ea"/>
            </a:endParaRPr>
          </a:p>
          <a:p>
            <a:pPr algn="l">
              <a:buNone/>
            </a:pPr>
            <a:endParaRPr lang="zh-CN" altLang="en-US" sz="2000">
              <a:solidFill>
                <a:schemeClr val="accent1">
                  <a:lumMod val="75000"/>
                </a:schemeClr>
              </a:solidFill>
              <a:sym typeface="+mn-ea"/>
            </a:endParaRPr>
          </a:p>
          <a:p>
            <a:pPr algn="l">
              <a:lnSpc>
                <a:spcPct val="100000"/>
              </a:lnSpc>
              <a:buNone/>
            </a:pPr>
            <a:r>
              <a:rPr lang="zh-CN" altLang="en-US" sz="2000">
                <a:solidFill>
                  <a:schemeClr val="accent1">
                    <a:lumMod val="75000"/>
                  </a:schemeClr>
                </a:solidFill>
                <a:sym typeface="+mn-ea"/>
              </a:rPr>
              <a:t>      通过让网络进行学习，尽最大可能当还不饱和时就继续学习，当饱和时就令后面网络的C=1,这样这个Highway Network模块就相当于全等映射层，就算深度再深也不会对误差产生影响。</a:t>
            </a:r>
            <a:endParaRPr lang="zh-CN" altLang="en-US" sz="2000">
              <a:solidFill>
                <a:schemeClr val="accent1">
                  <a:lumMod val="75000"/>
                </a:schemeClr>
              </a:solidFill>
              <a:sym typeface="+mn-ea"/>
            </a:endParaRPr>
          </a:p>
          <a:p>
            <a:pPr algn="l">
              <a:lnSpc>
                <a:spcPct val="100000"/>
              </a:lnSpc>
              <a:buNone/>
            </a:pPr>
            <a:r>
              <a:rPr lang="zh-CN" altLang="en-US" sz="2000">
                <a:solidFill>
                  <a:schemeClr val="accent1">
                    <a:lumMod val="75000"/>
                  </a:schemeClr>
                </a:solidFill>
                <a:sym typeface="+mn-ea"/>
              </a:rPr>
              <a:t>对应在ResNet中，每个残差模块中原始信息是x,我们要学到的期望输出是H(x)(会由给定喂养数据得出每部分应输出), 我们不像上面使用保留系数，而是把原始信息直接传到输出，所以此时进行学习的目标是F(x)=H(x)-x,也就是通过学习让网络输出合适的F(x),F(x)称为残差。</a:t>
            </a:r>
            <a:endParaRPr lang="zh-CN" altLang="en-US" sz="2000">
              <a:solidFill>
                <a:schemeClr val="accent1">
                  <a:lumMod val="75000"/>
                </a:schemeClr>
              </a:solidFill>
              <a:sym typeface="+mn-ea"/>
            </a:endParaRPr>
          </a:p>
          <a:p>
            <a:pPr algn="l">
              <a:lnSpc>
                <a:spcPct val="100000"/>
              </a:lnSpc>
              <a:buNone/>
            </a:pPr>
            <a:r>
              <a:rPr lang="zh-CN" altLang="en-US" sz="2000">
                <a:solidFill>
                  <a:schemeClr val="accent1">
                    <a:lumMod val="75000"/>
                  </a:schemeClr>
                </a:solidFill>
                <a:sym typeface="+mn-ea"/>
              </a:rPr>
              <a:t>               [1]当F(x)=0时，我们会保留所有的原始信息，相当于全等映射层。</a:t>
            </a:r>
            <a:endParaRPr lang="zh-CN" altLang="en-US" sz="2000">
              <a:solidFill>
                <a:schemeClr val="accent1">
                  <a:lumMod val="75000"/>
                </a:schemeClr>
              </a:solidFill>
              <a:sym typeface="+mn-ea"/>
            </a:endParaRPr>
          </a:p>
          <a:p>
            <a:pPr algn="l">
              <a:lnSpc>
                <a:spcPct val="100000"/>
              </a:lnSpc>
              <a:buNone/>
            </a:pPr>
            <a:r>
              <a:rPr lang="zh-CN" altLang="en-US" sz="2000">
                <a:solidFill>
                  <a:schemeClr val="accent1">
                    <a:lumMod val="75000"/>
                  </a:schemeClr>
                </a:solidFill>
                <a:sym typeface="+mn-ea"/>
              </a:rPr>
              <a:t>               [2]当F(x)  0时，会使用原始信息和新输出信息的结合。</a:t>
            </a:r>
            <a:endParaRPr lang="zh-CN" altLang="en-US" sz="2000">
              <a:solidFill>
                <a:schemeClr val="accent1">
                  <a:lumMod val="75000"/>
                </a:schemeClr>
              </a:solidFill>
              <a:sym typeface="+mn-ea"/>
            </a:endParaRPr>
          </a:p>
          <a:p>
            <a:pPr algn="l">
              <a:lnSpc>
                <a:spcPct val="100000"/>
              </a:lnSpc>
              <a:buNone/>
            </a:pPr>
            <a:r>
              <a:rPr lang="zh-CN" altLang="en-US" sz="2000">
                <a:solidFill>
                  <a:schemeClr val="accent1">
                    <a:lumMod val="75000"/>
                  </a:schemeClr>
                </a:solidFill>
                <a:sym typeface="+mn-ea"/>
              </a:rPr>
              <a:t> 合适的残差是我们模型自我学习的目标，残差并不是越小越好，要合适，源于模型</a:t>
            </a:r>
            <a:endParaRPr lang="zh-CN" altLang="en-US" sz="2000">
              <a:solidFill>
                <a:schemeClr val="accent1">
                  <a:lumMod val="75000"/>
                </a:schemeClr>
              </a:solidFill>
              <a:sym typeface="+mn-ea"/>
            </a:endParaRPr>
          </a:p>
          <a:p>
            <a:pPr algn="l">
              <a:lnSpc>
                <a:spcPct val="100000"/>
              </a:lnSpc>
              <a:buNone/>
            </a:pPr>
            <a:r>
              <a:rPr lang="zh-CN" altLang="en-US" sz="2000">
                <a:solidFill>
                  <a:schemeClr val="accent1">
                    <a:lumMod val="75000"/>
                  </a:schemeClr>
                </a:solidFill>
                <a:sym typeface="+mn-ea"/>
              </a:rPr>
              <a:t>对新信息的吸收选择。</a:t>
            </a:r>
            <a:endParaRPr lang="zh-CN" altLang="en-US" sz="2000">
              <a:solidFill>
                <a:schemeClr val="accent1">
                  <a:lumMod val="75000"/>
                </a:schemeClr>
              </a:solidFill>
              <a:sym typeface="+mn-ea"/>
            </a:endParaRPr>
          </a:p>
        </p:txBody>
      </p:sp>
      <p:graphicFrame>
        <p:nvGraphicFramePr>
          <p:cNvPr id="4" name="对象 3">
            <a:hlinkClick r:id="" action="ppaction://ole?verb=0"/>
          </p:cNvPr>
          <p:cNvGraphicFramePr>
            <a:graphicFrameLocks noChangeAspect="1"/>
          </p:cNvGraphicFramePr>
          <p:nvPr/>
        </p:nvGraphicFramePr>
        <p:xfrm>
          <a:off x="8456295" y="1178560"/>
          <a:ext cx="1140460" cy="321310"/>
        </p:xfrm>
        <a:graphic>
          <a:graphicData uri="http://schemas.openxmlformats.org/presentationml/2006/ole">
            <mc:AlternateContent xmlns:mc="http://schemas.openxmlformats.org/markup-compatibility/2006">
              <mc:Choice xmlns:v="urn:schemas-microsoft-com:vml" Requires="v">
                <p:oleObj spid="_x0000_s9220" name="" r:id="rId1" imgW="862965" imgH="215900" progId="Equation.KSEE3">
                  <p:embed/>
                </p:oleObj>
              </mc:Choice>
              <mc:Fallback>
                <p:oleObj name="" r:id="rId1" imgW="862965" imgH="215900" progId="Equation.KSEE3">
                  <p:embed/>
                  <p:pic>
                    <p:nvPicPr>
                      <p:cNvPr id="0" name="图片 3072"/>
                      <p:cNvPicPr/>
                      <p:nvPr/>
                    </p:nvPicPr>
                    <p:blipFill>
                      <a:blip r:embed="rId2"/>
                      <a:stretch>
                        <a:fillRect/>
                      </a:stretch>
                    </p:blipFill>
                    <p:spPr>
                      <a:xfrm>
                        <a:off x="8456295" y="1178560"/>
                        <a:ext cx="1140460" cy="321310"/>
                      </a:xfrm>
                      <a:prstGeom prst="rect">
                        <a:avLst/>
                      </a:prstGeom>
                    </p:spPr>
                  </p:pic>
                </p:oleObj>
              </mc:Fallback>
            </mc:AlternateContent>
          </a:graphicData>
        </a:graphic>
      </p:graphicFrame>
      <p:graphicFrame>
        <p:nvGraphicFramePr>
          <p:cNvPr id="5" name="对象 4">
            <a:hlinkClick r:id="" action="ppaction://ole?verb=0"/>
          </p:cNvPr>
          <p:cNvGraphicFramePr>
            <a:graphicFrameLocks noChangeAspect="1"/>
          </p:cNvGraphicFramePr>
          <p:nvPr/>
        </p:nvGraphicFramePr>
        <p:xfrm>
          <a:off x="3745865" y="2753360"/>
          <a:ext cx="4088765" cy="504190"/>
        </p:xfrm>
        <a:graphic>
          <a:graphicData uri="http://schemas.openxmlformats.org/presentationml/2006/ole">
            <mc:AlternateContent xmlns:mc="http://schemas.openxmlformats.org/markup-compatibility/2006">
              <mc:Choice xmlns:v="urn:schemas-microsoft-com:vml" Requires="v">
                <p:oleObj spid="_x0000_s9221" name="" r:id="rId3" imgW="2286000" imgH="228600" progId="Equation.KSEE3">
                  <p:embed/>
                </p:oleObj>
              </mc:Choice>
              <mc:Fallback>
                <p:oleObj name="" r:id="rId3" imgW="2286000" imgH="228600" progId="Equation.KSEE3">
                  <p:embed/>
                  <p:pic>
                    <p:nvPicPr>
                      <p:cNvPr id="0" name="图片 3073"/>
                      <p:cNvPicPr/>
                      <p:nvPr/>
                    </p:nvPicPr>
                    <p:blipFill>
                      <a:blip r:embed="rId4"/>
                      <a:stretch>
                        <a:fillRect/>
                      </a:stretch>
                    </p:blipFill>
                    <p:spPr>
                      <a:xfrm>
                        <a:off x="3745865" y="2753360"/>
                        <a:ext cx="4088765" cy="504190"/>
                      </a:xfrm>
                      <a:prstGeom prst="rect">
                        <a:avLst/>
                      </a:prstGeom>
                    </p:spPr>
                  </p:pic>
                </p:oleObj>
              </mc:Fallback>
            </mc:AlternateContent>
          </a:graphicData>
        </a:graphic>
      </p:graphicFrame>
      <p:pic>
        <p:nvPicPr>
          <p:cNvPr id="10" name="图片 3"/>
          <p:cNvPicPr>
            <a:picLocks noChangeAspect="1"/>
          </p:cNvPicPr>
          <p:nvPr/>
        </p:nvPicPr>
        <p:blipFill>
          <a:blip r:embed="rId5"/>
          <a:stretch>
            <a:fillRect/>
          </a:stretch>
        </p:blipFill>
        <p:spPr>
          <a:xfrm>
            <a:off x="9558655" y="4679315"/>
            <a:ext cx="2703830" cy="1913890"/>
          </a:xfrm>
          <a:prstGeom prst="rect">
            <a:avLst/>
          </a:prstGeom>
          <a:noFill/>
          <a:ln w="9525">
            <a:noFill/>
          </a:ln>
        </p:spPr>
      </p:pic>
      <p:graphicFrame>
        <p:nvGraphicFramePr>
          <p:cNvPr id="6" name="对象 5">
            <a:hlinkClick r:id="" action="ppaction://ole?verb=0"/>
          </p:cNvPr>
          <p:cNvGraphicFramePr>
            <a:graphicFrameLocks noChangeAspect="1"/>
          </p:cNvGraphicFramePr>
          <p:nvPr/>
        </p:nvGraphicFramePr>
        <p:xfrm>
          <a:off x="2080260" y="5304155"/>
          <a:ext cx="204470" cy="204470"/>
        </p:xfrm>
        <a:graphic>
          <a:graphicData uri="http://schemas.openxmlformats.org/presentationml/2006/ole">
            <mc:AlternateContent xmlns:mc="http://schemas.openxmlformats.org/markup-compatibility/2006">
              <mc:Choice xmlns:v="urn:schemas-microsoft-com:vml" Requires="v">
                <p:oleObj spid="_x0000_s9222" name="" r:id="rId6" imgW="139700" imgH="139700" progId="Equation.KSEE3">
                  <p:embed/>
                </p:oleObj>
              </mc:Choice>
              <mc:Fallback>
                <p:oleObj name="" r:id="rId6" imgW="139700" imgH="139700" progId="Equation.KSEE3">
                  <p:embed/>
                  <p:pic>
                    <p:nvPicPr>
                      <p:cNvPr id="0" name="图片 3074"/>
                      <p:cNvPicPr/>
                      <p:nvPr/>
                    </p:nvPicPr>
                    <p:blipFill>
                      <a:blip r:embed="rId7"/>
                      <a:stretch>
                        <a:fillRect/>
                      </a:stretch>
                    </p:blipFill>
                    <p:spPr>
                      <a:xfrm>
                        <a:off x="2080260" y="5304155"/>
                        <a:ext cx="204470" cy="204470"/>
                      </a:xfrm>
                      <a:prstGeom prst="rect">
                        <a:avLst/>
                      </a:prstGeom>
                    </p:spPr>
                  </p:pic>
                </p:oleObj>
              </mc:Fallback>
            </mc:AlternateContent>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06095" y="330835"/>
            <a:ext cx="9017635" cy="5538470"/>
          </a:xfrm>
        </p:spPr>
        <p:txBody>
          <a:bodyPr/>
          <a:lstStyle/>
          <a:p>
            <a:pPr marL="0" indent="0">
              <a:buNone/>
            </a:pPr>
            <a:r>
              <a:rPr lang="zh-CN" altLang="en-US" dirty="0" smtClean="0">
                <a:solidFill>
                  <a:srgbClr val="005188"/>
                </a:solidFill>
                <a:cs typeface="+mn-ea"/>
                <a:sym typeface="+mn-ea"/>
              </a:rPr>
              <a:t>补充点 — ResNet模型</a:t>
            </a:r>
            <a:endParaRPr lang="zh-CN" altLang="en-US" sz="2000">
              <a:solidFill>
                <a:schemeClr val="accent1">
                  <a:lumMod val="75000"/>
                </a:schemeClr>
              </a:solidFill>
            </a:endParaRPr>
          </a:p>
          <a:p>
            <a:pPr algn="l"/>
            <a:r>
              <a:rPr lang="zh-CN" altLang="en-US" sz="2000">
                <a:solidFill>
                  <a:schemeClr val="accent1">
                    <a:lumMod val="75000"/>
                  </a:schemeClr>
                </a:solidFill>
              </a:rPr>
              <a:t>如右图，通过对比传统的卷积神经网络发现，34层的Resnet与普通网络的最大区别在于Resnet有很多旁路的支线将输入直接连到输出，从而能使后面的层能直接学习到残差，通过学习残差来控制支线是否直接通过。</a:t>
            </a:r>
            <a:endParaRPr lang="zh-CN" altLang="en-US" sz="2000">
              <a:solidFill>
                <a:schemeClr val="accent1">
                  <a:lumMod val="75000"/>
                </a:schemeClr>
              </a:solidFill>
            </a:endParaRPr>
          </a:p>
          <a:p>
            <a:pPr algn="l"/>
            <a:r>
              <a:rPr lang="zh-CN" altLang="en-US" sz="2000">
                <a:solidFill>
                  <a:schemeClr val="accent1">
                    <a:lumMod val="75000"/>
                  </a:schemeClr>
                </a:solidFill>
              </a:rPr>
              <a:t>使用Resnet模块这种方式因为可以令输入信息直接绕道到输出，所以能保护信息的完整性，一定程度上能防止信息丢失和损耗问题，而且现在整个网络只需要学习输入和输出差别那部分残差，所以可以简化学习目标和难度。</a:t>
            </a:r>
            <a:endParaRPr lang="zh-CN" altLang="en-US" sz="2000">
              <a:solidFill>
                <a:schemeClr val="accent1">
                  <a:lumMod val="75000"/>
                </a:schemeClr>
              </a:solidFill>
            </a:endParaRPr>
          </a:p>
          <a:p>
            <a:pPr algn="l"/>
            <a:r>
              <a:rPr lang="zh-CN" altLang="en-US" sz="2000">
                <a:solidFill>
                  <a:schemeClr val="accent1">
                    <a:lumMod val="75000"/>
                  </a:schemeClr>
                </a:solidFill>
              </a:rPr>
              <a:t>残差模块除了有两层结构外，还有三层结构，如下图，三层结构中3*3卷积核前后是两个1*1的卷积核，这两个1*1的卷积核相当于先升维后降维的效果，</a:t>
            </a:r>
            <a:endParaRPr lang="zh-CN" altLang="en-US" sz="2000">
              <a:solidFill>
                <a:schemeClr val="accent1">
                  <a:lumMod val="75000"/>
                </a:schemeClr>
              </a:solidFill>
            </a:endParaRPr>
          </a:p>
        </p:txBody>
      </p:sp>
      <p:pic>
        <p:nvPicPr>
          <p:cNvPr id="4" name="图片 3"/>
          <p:cNvPicPr>
            <a:picLocks noChangeAspect="1"/>
          </p:cNvPicPr>
          <p:nvPr/>
        </p:nvPicPr>
        <p:blipFill>
          <a:blip r:embed="rId1"/>
          <a:stretch>
            <a:fillRect/>
          </a:stretch>
        </p:blipFill>
        <p:spPr>
          <a:xfrm>
            <a:off x="9422765" y="172720"/>
            <a:ext cx="1169670" cy="6724650"/>
          </a:xfrm>
          <a:prstGeom prst="rect">
            <a:avLst/>
          </a:prstGeom>
        </p:spPr>
      </p:pic>
      <p:pic>
        <p:nvPicPr>
          <p:cNvPr id="5" name="图片 4"/>
          <p:cNvPicPr>
            <a:picLocks noChangeAspect="1"/>
          </p:cNvPicPr>
          <p:nvPr/>
        </p:nvPicPr>
        <p:blipFill>
          <a:blip r:embed="rId2"/>
          <a:stretch>
            <a:fillRect/>
          </a:stretch>
        </p:blipFill>
        <p:spPr>
          <a:xfrm>
            <a:off x="10567035" y="172720"/>
            <a:ext cx="1701800" cy="6724650"/>
          </a:xfrm>
          <a:prstGeom prst="rect">
            <a:avLst/>
          </a:prstGeom>
        </p:spPr>
      </p:pic>
      <p:pic>
        <p:nvPicPr>
          <p:cNvPr id="6" name="图片 5"/>
          <p:cNvPicPr>
            <a:picLocks noChangeAspect="1"/>
          </p:cNvPicPr>
          <p:nvPr/>
        </p:nvPicPr>
        <p:blipFill>
          <a:blip r:embed="rId3"/>
          <a:stretch>
            <a:fillRect/>
          </a:stretch>
        </p:blipFill>
        <p:spPr>
          <a:xfrm>
            <a:off x="5777865" y="3772535"/>
            <a:ext cx="2228850" cy="1887220"/>
          </a:xfrm>
          <a:prstGeom prst="rect">
            <a:avLst/>
          </a:prstGeom>
        </p:spPr>
      </p:pic>
      <p:pic>
        <p:nvPicPr>
          <p:cNvPr id="7" name="图片 6"/>
          <p:cNvPicPr>
            <a:picLocks noChangeAspect="1"/>
          </p:cNvPicPr>
          <p:nvPr/>
        </p:nvPicPr>
        <p:blipFill>
          <a:blip r:embed="rId4"/>
          <a:stretch>
            <a:fillRect/>
          </a:stretch>
        </p:blipFill>
        <p:spPr>
          <a:xfrm>
            <a:off x="1898650" y="3981450"/>
            <a:ext cx="2237105" cy="1887855"/>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60680" y="349885"/>
            <a:ext cx="8596630" cy="5999480"/>
          </a:xfrm>
        </p:spPr>
        <p:txBody>
          <a:bodyPr/>
          <a:lstStyle/>
          <a:p>
            <a:pPr marL="0" indent="0">
              <a:buNone/>
            </a:pPr>
            <a:r>
              <a:rPr lang="zh-CN" altLang="en-US" sz="2800" dirty="0" smtClean="0">
                <a:solidFill>
                  <a:srgbClr val="005188"/>
                </a:solidFill>
                <a:cs typeface="+mn-ea"/>
                <a:sym typeface="+mn-ea"/>
              </a:rPr>
              <a:t>补充点 — ResNet模型</a:t>
            </a:r>
            <a:endParaRPr lang="zh-CN" altLang="en-US" sz="2000">
              <a:solidFill>
                <a:schemeClr val="accent1">
                  <a:lumMod val="75000"/>
                </a:schemeClr>
              </a:solidFill>
            </a:endParaRPr>
          </a:p>
          <a:p>
            <a:r>
              <a:rPr lang="zh-CN" altLang="en-US" sz="2000">
                <a:solidFill>
                  <a:schemeClr val="accent1">
                    <a:lumMod val="75000"/>
                  </a:schemeClr>
                </a:solidFill>
              </a:rPr>
              <a:t>ResNet最高能达到152层，不同层数对应的ResNet结构、参数量如下图。</a:t>
            </a:r>
            <a:endParaRPr lang="zh-CN" altLang="en-US" sz="2000">
              <a:solidFill>
                <a:schemeClr val="accent1">
                  <a:lumMod val="75000"/>
                </a:schemeClr>
              </a:solidFill>
            </a:endParaRPr>
          </a:p>
        </p:txBody>
      </p:sp>
      <p:pic>
        <p:nvPicPr>
          <p:cNvPr id="5" name="图片 4"/>
          <p:cNvPicPr>
            <a:picLocks noChangeAspect="1"/>
          </p:cNvPicPr>
          <p:nvPr/>
        </p:nvPicPr>
        <p:blipFill>
          <a:blip r:embed="rId1"/>
          <a:stretch>
            <a:fillRect/>
          </a:stretch>
        </p:blipFill>
        <p:spPr>
          <a:xfrm>
            <a:off x="1233170" y="1489710"/>
            <a:ext cx="9725025" cy="435356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文本框 5"/>
          <p:cNvSpPr txBox="1"/>
          <p:nvPr/>
        </p:nvSpPr>
        <p:spPr>
          <a:xfrm>
            <a:off x="699135" y="64770"/>
            <a:ext cx="10793730" cy="8940165"/>
          </a:xfrm>
          <a:prstGeom prst="rect">
            <a:avLst/>
          </a:prstGeom>
          <a:noFill/>
        </p:spPr>
        <p:txBody>
          <a:bodyPr wrap="square" rtlCol="0">
            <a:spAutoFit/>
          </a:bodyPr>
          <a:p>
            <a:r>
              <a:rPr lang="en-US" altLang="zh-CN" sz="3200" dirty="0" smtClean="0">
                <a:solidFill>
                  <a:srgbClr val="005188"/>
                </a:solidFill>
                <a:cs typeface="+mn-ea"/>
              </a:rPr>
              <a:t>3.准备工作</a:t>
            </a:r>
            <a:endParaRPr lang="zh-CN" altLang="en-US" sz="2000" b="1">
              <a:solidFill>
                <a:schemeClr val="accent1">
                  <a:lumMod val="75000"/>
                </a:schemeClr>
              </a:solidFill>
            </a:endParaRPr>
          </a:p>
          <a:p>
            <a:pPr algn="l" fontAlgn="auto">
              <a:lnSpc>
                <a:spcPct val="150000"/>
              </a:lnSpc>
              <a:buNone/>
            </a:pPr>
            <a:r>
              <a:rPr lang="zh-CN" altLang="en-US" sz="2000">
                <a:solidFill>
                  <a:schemeClr val="accent1">
                    <a:lumMod val="75000"/>
                  </a:schemeClr>
                </a:solidFill>
              </a:rPr>
              <a:t>        （1）</a:t>
            </a:r>
            <a:r>
              <a:rPr lang="zh-CN" altLang="en-US" sz="2000">
                <a:solidFill>
                  <a:schemeClr val="accent1">
                    <a:lumMod val="75000"/>
                  </a:schemeClr>
                </a:solidFill>
                <a:sym typeface="+mn-ea"/>
              </a:rPr>
              <a:t> 人群流动问题的定义 （definition）</a:t>
            </a:r>
            <a:endParaRPr lang="zh-CN" altLang="en-US" sz="2000">
              <a:solidFill>
                <a:schemeClr val="accent1">
                  <a:lumMod val="75000"/>
                </a:schemeClr>
              </a:solidFill>
              <a:sym typeface="+mn-ea"/>
            </a:endParaRPr>
          </a:p>
          <a:p>
            <a:pPr algn="l" fontAlgn="auto">
              <a:lnSpc>
                <a:spcPct val="150000"/>
              </a:lnSpc>
              <a:buNone/>
            </a:pPr>
            <a:r>
              <a:rPr lang="zh-CN" altLang="en-US" sz="2000">
                <a:solidFill>
                  <a:schemeClr val="accent1">
                    <a:lumMod val="75000"/>
                  </a:schemeClr>
                </a:solidFill>
                <a:sym typeface="+mn-ea"/>
              </a:rPr>
              <a:t>       （定义1 ）（区域） 根据不同的粒度和语义，对于区域的定义有很多， 在这项研究中，我们根据一个网格代表一个区域的经度和纬度，把一个城市划分成一个M×N的网格地图。</a:t>
            </a:r>
            <a:endParaRPr lang="zh-CN" altLang="en-US" sz="2000">
              <a:solidFill>
                <a:schemeClr val="accent1">
                  <a:lumMod val="75000"/>
                </a:schemeClr>
              </a:solidFill>
              <a:sym typeface="+mn-ea"/>
            </a:endParaRPr>
          </a:p>
          <a:p>
            <a:pPr algn="l" fontAlgn="auto">
              <a:lnSpc>
                <a:spcPct val="150000"/>
              </a:lnSpc>
              <a:buNone/>
            </a:pPr>
            <a:r>
              <a:rPr lang="zh-CN" altLang="en-US" sz="2000">
                <a:solidFill>
                  <a:schemeClr val="accent1">
                    <a:lumMod val="75000"/>
                  </a:schemeClr>
                </a:solidFill>
              </a:rPr>
              <a:t>       </a:t>
            </a:r>
            <a:r>
              <a:rPr lang="zh-CN" altLang="en-US" sz="2000">
                <a:solidFill>
                  <a:schemeClr val="accent1">
                    <a:lumMod val="75000"/>
                  </a:schemeClr>
                </a:solidFill>
                <a:sym typeface="+mn-ea"/>
              </a:rPr>
              <a:t>（定义2 ）（测量） 对于不同的ST，在一个地区有很多不同类型的测量应用，如人群流动，空气质量，自行车租赁与归还，在这项研究中，我们使用人群流量作为案例的测量。 通常，人群的移动可以由轨迹集合P来表示。对于位于第m行和第n列的网格（m，n），第k个时间戳处的两类人群流动，即流入（in-flow）， 流出（out-flow ），分别定义为：</a:t>
            </a:r>
            <a:endParaRPr lang="zh-CN" altLang="en-US" sz="2000">
              <a:solidFill>
                <a:schemeClr val="accent1">
                  <a:lumMod val="75000"/>
                </a:schemeClr>
              </a:solidFill>
              <a:sym typeface="+mn-ea"/>
            </a:endParaRPr>
          </a:p>
          <a:p>
            <a:pPr algn="l">
              <a:lnSpc>
                <a:spcPct val="150000"/>
              </a:lnSpc>
              <a:buNone/>
            </a:pPr>
            <a:endParaRPr lang="zh-CN" altLang="en-US" sz="2000">
              <a:solidFill>
                <a:schemeClr val="accent1">
                  <a:lumMod val="75000"/>
                </a:schemeClr>
              </a:solidFill>
              <a:sym typeface="+mn-ea"/>
            </a:endParaRPr>
          </a:p>
          <a:p>
            <a:pPr algn="l">
              <a:lnSpc>
                <a:spcPct val="150000"/>
              </a:lnSpc>
              <a:buNone/>
            </a:pPr>
            <a:endParaRPr lang="zh-CN" altLang="en-US" sz="2000">
              <a:solidFill>
                <a:schemeClr val="accent1">
                  <a:lumMod val="75000"/>
                </a:schemeClr>
              </a:solidFill>
              <a:sym typeface="+mn-ea"/>
            </a:endParaRPr>
          </a:p>
          <a:p>
            <a:pPr algn="l">
              <a:lnSpc>
                <a:spcPct val="150000"/>
              </a:lnSpc>
              <a:buNone/>
            </a:pPr>
            <a:endParaRPr lang="zh-CN" altLang="en-US" sz="2000">
              <a:solidFill>
                <a:schemeClr val="accent1">
                  <a:lumMod val="75000"/>
                </a:schemeClr>
              </a:solidFill>
              <a:sym typeface="+mn-ea"/>
            </a:endParaRPr>
          </a:p>
          <a:p>
            <a:pPr algn="l">
              <a:lnSpc>
                <a:spcPct val="150000"/>
              </a:lnSpc>
              <a:buNone/>
            </a:pPr>
            <a:endParaRPr lang="zh-CN" altLang="en-US" sz="2000">
              <a:solidFill>
                <a:schemeClr val="accent1">
                  <a:lumMod val="75000"/>
                </a:schemeClr>
              </a:solidFill>
              <a:sym typeface="+mn-ea"/>
            </a:endParaRPr>
          </a:p>
          <a:p>
            <a:pPr algn="l">
              <a:lnSpc>
                <a:spcPct val="150000"/>
              </a:lnSpc>
              <a:buNone/>
            </a:pPr>
            <a:endParaRPr lang="zh-CN" altLang="en-US" sz="2000">
              <a:solidFill>
                <a:schemeClr val="accent1">
                  <a:lumMod val="75000"/>
                </a:schemeClr>
              </a:solidFill>
              <a:sym typeface="+mn-ea"/>
            </a:endParaRPr>
          </a:p>
          <a:p>
            <a:pPr algn="l" fontAlgn="auto">
              <a:lnSpc>
                <a:spcPct val="150000"/>
              </a:lnSpc>
              <a:buNone/>
            </a:pPr>
            <a:r>
              <a:rPr lang="zh-CN" altLang="en-US" sz="2000">
                <a:solidFill>
                  <a:schemeClr val="accent1">
                    <a:lumMod val="75000"/>
                  </a:schemeClr>
                </a:solidFill>
                <a:sym typeface="+mn-ea"/>
              </a:rPr>
              <a:t>                   </a:t>
            </a:r>
            <a:endParaRPr lang="zh-CN" altLang="en-US">
              <a:solidFill>
                <a:schemeClr val="accent1">
                  <a:lumMod val="75000"/>
                </a:schemeClr>
              </a:solidFill>
              <a:sym typeface="+mn-ea"/>
            </a:endParaRPr>
          </a:p>
          <a:p>
            <a:r>
              <a:rPr lang="zh-CN" altLang="en-US">
                <a:solidFill>
                  <a:schemeClr val="accent1">
                    <a:lumMod val="75000"/>
                  </a:schemeClr>
                </a:solidFill>
              </a:rPr>
              <a:t>   </a:t>
            </a:r>
            <a:endParaRPr lang="zh-CN" altLang="en-US">
              <a:solidFill>
                <a:schemeClr val="accent1">
                  <a:lumMod val="75000"/>
                </a:schemeClr>
              </a:solidFill>
            </a:endParaRPr>
          </a:p>
          <a:p>
            <a:pPr fontAlgn="auto">
              <a:lnSpc>
                <a:spcPct val="150000"/>
              </a:lnSpc>
            </a:pPr>
            <a:r>
              <a:rPr lang="zh-CN" altLang="en-US">
                <a:solidFill>
                  <a:schemeClr val="accent1">
                    <a:lumMod val="75000"/>
                  </a:schemeClr>
                </a:solidFill>
              </a:rPr>
              <a:t>         </a:t>
            </a:r>
            <a:endParaRPr lang="zh-CN" altLang="en-US">
              <a:solidFill>
                <a:schemeClr val="accent1">
                  <a:lumMod val="75000"/>
                </a:schemeClr>
              </a:solidFill>
            </a:endParaRPr>
          </a:p>
          <a:p>
            <a:endParaRPr lang="zh-CN" altLang="en-US">
              <a:solidFill>
                <a:schemeClr val="accent1">
                  <a:lumMod val="75000"/>
                </a:schemeClr>
              </a:solidFill>
            </a:endParaRPr>
          </a:p>
          <a:p>
            <a:endParaRPr lang="zh-CN" altLang="en-US">
              <a:solidFill>
                <a:schemeClr val="accent1">
                  <a:lumMod val="75000"/>
                </a:schemeClr>
              </a:solidFill>
            </a:endParaRPr>
          </a:p>
          <a:p>
            <a:endParaRPr lang="zh-CN" altLang="en-US">
              <a:solidFill>
                <a:schemeClr val="accent1">
                  <a:lumMod val="75000"/>
                </a:schemeClr>
              </a:solidFill>
            </a:endParaRPr>
          </a:p>
          <a:p>
            <a:endParaRPr lang="zh-CN" altLang="en-US">
              <a:solidFill>
                <a:schemeClr val="accent1">
                  <a:lumMod val="75000"/>
                </a:schemeClr>
              </a:solidFill>
            </a:endParaRPr>
          </a:p>
          <a:p>
            <a:endParaRPr lang="zh-CN" altLang="en-US">
              <a:solidFill>
                <a:schemeClr val="accent1">
                  <a:lumMod val="75000"/>
                </a:schemeClr>
              </a:solidFill>
            </a:endParaRPr>
          </a:p>
          <a:p>
            <a:endParaRPr lang="zh-CN" altLang="en-US">
              <a:solidFill>
                <a:schemeClr val="accent1">
                  <a:lumMod val="75000"/>
                </a:schemeClr>
              </a:solidFill>
            </a:endParaRPr>
          </a:p>
        </p:txBody>
      </p:sp>
      <p:pic>
        <p:nvPicPr>
          <p:cNvPr id="7" name="图片 6"/>
          <p:cNvPicPr>
            <a:picLocks noChangeAspect="1"/>
          </p:cNvPicPr>
          <p:nvPr/>
        </p:nvPicPr>
        <p:blipFill>
          <a:blip r:embed="rId1"/>
          <a:stretch>
            <a:fillRect/>
          </a:stretch>
        </p:blipFill>
        <p:spPr>
          <a:xfrm>
            <a:off x="2254885" y="3992880"/>
            <a:ext cx="7682230" cy="181991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文本框 5"/>
          <p:cNvSpPr txBox="1"/>
          <p:nvPr/>
        </p:nvSpPr>
        <p:spPr>
          <a:xfrm>
            <a:off x="699135" y="64770"/>
            <a:ext cx="10793730" cy="5477510"/>
          </a:xfrm>
          <a:prstGeom prst="rect">
            <a:avLst/>
          </a:prstGeom>
          <a:noFill/>
        </p:spPr>
        <p:txBody>
          <a:bodyPr wrap="square" rtlCol="0">
            <a:spAutoFit/>
          </a:bodyPr>
          <a:p>
            <a:r>
              <a:rPr lang="en-US" altLang="zh-CN" sz="3200" dirty="0" smtClean="0">
                <a:solidFill>
                  <a:srgbClr val="005188"/>
                </a:solidFill>
                <a:cs typeface="+mn-ea"/>
              </a:rPr>
              <a:t>3.准备工作</a:t>
            </a:r>
            <a:endParaRPr lang="zh-CN" altLang="en-US" sz="2000">
              <a:solidFill>
                <a:schemeClr val="accent1">
                  <a:lumMod val="75000"/>
                </a:schemeClr>
              </a:solidFill>
              <a:sym typeface="+mn-ea"/>
            </a:endParaRPr>
          </a:p>
          <a:p>
            <a:pPr algn="l" fontAlgn="auto">
              <a:lnSpc>
                <a:spcPct val="150000"/>
              </a:lnSpc>
              <a:buNone/>
            </a:pPr>
            <a:r>
              <a:rPr lang="zh-CN" altLang="en-US" sz="2000">
                <a:solidFill>
                  <a:schemeClr val="accent1">
                    <a:lumMod val="75000"/>
                  </a:schemeClr>
                </a:solidFill>
                <a:sym typeface="+mn-ea"/>
              </a:rPr>
              <a:t>          在第k个时间戳处，所有M×N个区域的流入和流出可以表示为Xk ∈ R2×M×N，其中， (Xk)0,m,n =xin,m,nk, (Xk)1,m,n = xout,m,nk；</a:t>
            </a:r>
            <a:endParaRPr lang="zh-CN" altLang="en-US" sz="2000">
              <a:solidFill>
                <a:schemeClr val="accent1">
                  <a:lumMod val="75000"/>
                </a:schemeClr>
              </a:solidFill>
              <a:sym typeface="+mn-ea"/>
            </a:endParaRPr>
          </a:p>
          <a:p>
            <a:pPr algn="l" fontAlgn="auto">
              <a:lnSpc>
                <a:spcPct val="150000"/>
              </a:lnSpc>
              <a:buNone/>
            </a:pPr>
            <a:r>
              <a:rPr lang="zh-CN" altLang="en-US" sz="2000">
                <a:solidFill>
                  <a:schemeClr val="accent1">
                    <a:lumMod val="75000"/>
                  </a:schemeClr>
                </a:solidFill>
                <a:sym typeface="+mn-ea"/>
              </a:rPr>
              <a:t>          由于M×N网格图表示的空间区域上的动态系统，随着时间的推移，在每个网格中存在Q个变化的测量。 因此，任何时候的观察都可以用张量X∈R Q×M×N来表示。</a:t>
            </a:r>
            <a:endParaRPr lang="zh-CN" altLang="en-US" sz="2000">
              <a:solidFill>
                <a:schemeClr val="accent1">
                  <a:lumMod val="75000"/>
                </a:schemeClr>
              </a:solidFill>
              <a:sym typeface="+mn-ea"/>
            </a:endParaRPr>
          </a:p>
          <a:p>
            <a:pPr fontAlgn="auto">
              <a:lnSpc>
                <a:spcPct val="150000"/>
              </a:lnSpc>
            </a:pPr>
            <a:endParaRPr lang="zh-CN" altLang="en-US">
              <a:solidFill>
                <a:schemeClr val="accent1">
                  <a:lumMod val="75000"/>
                </a:schemeClr>
              </a:solidFill>
              <a:sym typeface="+mn-ea"/>
            </a:endParaRPr>
          </a:p>
          <a:p>
            <a:endParaRPr lang="zh-CN" altLang="en-US">
              <a:solidFill>
                <a:schemeClr val="accent1">
                  <a:lumMod val="75000"/>
                </a:schemeClr>
              </a:solidFill>
              <a:sym typeface="+mn-ea"/>
            </a:endParaRPr>
          </a:p>
          <a:p>
            <a:r>
              <a:rPr lang="zh-CN" altLang="en-US">
                <a:solidFill>
                  <a:schemeClr val="accent1">
                    <a:lumMod val="75000"/>
                  </a:schemeClr>
                </a:solidFill>
              </a:rPr>
              <a:t>   </a:t>
            </a:r>
            <a:endParaRPr lang="zh-CN" altLang="en-US">
              <a:solidFill>
                <a:schemeClr val="accent1">
                  <a:lumMod val="75000"/>
                </a:schemeClr>
              </a:solidFill>
            </a:endParaRPr>
          </a:p>
          <a:p>
            <a:pPr fontAlgn="auto">
              <a:lnSpc>
                <a:spcPct val="150000"/>
              </a:lnSpc>
            </a:pPr>
            <a:r>
              <a:rPr lang="zh-CN" altLang="en-US">
                <a:solidFill>
                  <a:schemeClr val="accent1">
                    <a:lumMod val="75000"/>
                  </a:schemeClr>
                </a:solidFill>
              </a:rPr>
              <a:t>         </a:t>
            </a:r>
            <a:endParaRPr lang="zh-CN" altLang="en-US">
              <a:solidFill>
                <a:schemeClr val="accent1">
                  <a:lumMod val="75000"/>
                </a:schemeClr>
              </a:solidFill>
            </a:endParaRPr>
          </a:p>
          <a:p>
            <a:endParaRPr lang="zh-CN" altLang="en-US">
              <a:solidFill>
                <a:schemeClr val="accent1">
                  <a:lumMod val="75000"/>
                </a:schemeClr>
              </a:solidFill>
            </a:endParaRPr>
          </a:p>
          <a:p>
            <a:endParaRPr lang="zh-CN" altLang="en-US">
              <a:solidFill>
                <a:schemeClr val="accent1">
                  <a:lumMod val="75000"/>
                </a:schemeClr>
              </a:solidFill>
            </a:endParaRPr>
          </a:p>
          <a:p>
            <a:endParaRPr lang="zh-CN" altLang="en-US">
              <a:solidFill>
                <a:schemeClr val="accent1">
                  <a:lumMod val="75000"/>
                </a:schemeClr>
              </a:solidFill>
            </a:endParaRPr>
          </a:p>
          <a:p>
            <a:endParaRPr lang="zh-CN" altLang="en-US">
              <a:solidFill>
                <a:schemeClr val="accent1">
                  <a:lumMod val="75000"/>
                </a:schemeClr>
              </a:solidFill>
            </a:endParaRPr>
          </a:p>
          <a:p>
            <a:endParaRPr lang="zh-CN" altLang="en-US">
              <a:solidFill>
                <a:schemeClr val="accent1">
                  <a:lumMod val="75000"/>
                </a:schemeClr>
              </a:solidFill>
            </a:endParaRPr>
          </a:p>
          <a:p>
            <a:endParaRPr lang="zh-CN" altLang="en-US">
              <a:solidFill>
                <a:schemeClr val="accent1">
                  <a:lumMod val="75000"/>
                </a:schemeClr>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 name="图片 5"/>
          <p:cNvPicPr>
            <a:picLocks noChangeAspect="1"/>
          </p:cNvPicPr>
          <p:nvPr/>
        </p:nvPicPr>
        <p:blipFill>
          <a:blip r:embed="rId1"/>
          <a:stretch>
            <a:fillRect/>
          </a:stretch>
        </p:blipFill>
        <p:spPr>
          <a:xfrm>
            <a:off x="3739515" y="2508250"/>
            <a:ext cx="3592195" cy="514350"/>
          </a:xfrm>
          <a:prstGeom prst="rect">
            <a:avLst/>
          </a:prstGeom>
        </p:spPr>
      </p:pic>
      <p:sp>
        <p:nvSpPr>
          <p:cNvPr id="7" name="文本框 6"/>
          <p:cNvSpPr txBox="1"/>
          <p:nvPr/>
        </p:nvSpPr>
        <p:spPr>
          <a:xfrm>
            <a:off x="353695" y="3022600"/>
            <a:ext cx="10595610" cy="1014730"/>
          </a:xfrm>
          <a:prstGeom prst="rect">
            <a:avLst/>
          </a:prstGeom>
          <a:noFill/>
        </p:spPr>
        <p:txBody>
          <a:bodyPr wrap="square" rtlCol="0" anchor="t">
            <a:spAutoFit/>
          </a:bodyPr>
          <a:p>
            <a:pPr marL="0" indent="0" fontAlgn="auto">
              <a:lnSpc>
                <a:spcPct val="150000"/>
              </a:lnSpc>
              <a:buNone/>
            </a:pPr>
            <a:r>
              <a:rPr lang="en-US" altLang="zh-CN">
                <a:solidFill>
                  <a:schemeClr val="accent1">
                    <a:lumMod val="75000"/>
                  </a:schemeClr>
                </a:solidFill>
                <a:sym typeface="+mn-ea"/>
              </a:rPr>
              <a:t>        </a:t>
            </a:r>
            <a:r>
              <a:rPr lang="zh-CN" altLang="en-US" sz="2000">
                <a:solidFill>
                  <a:schemeClr val="accent1">
                    <a:lumMod val="75000"/>
                  </a:schemeClr>
                </a:solidFill>
                <a:sym typeface="+mn-ea"/>
              </a:rPr>
              <a:t>（其中x（L）和X（L + 1）分别为第L层残差单元的输入和输出；F是一个残差函数，例如，两个3×3的卷积层的栈。残差学习的核心思想是学习关于x（l）的残差函数F。）</a:t>
            </a:r>
            <a:endParaRPr lang="zh-CN" altLang="en-US" sz="2000">
              <a:solidFill>
                <a:schemeClr val="accent1">
                  <a:lumMod val="75000"/>
                </a:schemeClr>
              </a:solidFill>
              <a:sym typeface="+mn-ea"/>
            </a:endParaRPr>
          </a:p>
        </p:txBody>
      </p:sp>
      <p:sp>
        <p:nvSpPr>
          <p:cNvPr id="8" name="文本框 7"/>
          <p:cNvSpPr txBox="1"/>
          <p:nvPr/>
        </p:nvSpPr>
        <p:spPr>
          <a:xfrm>
            <a:off x="275590" y="-154940"/>
            <a:ext cx="11292840" cy="3138170"/>
          </a:xfrm>
          <a:prstGeom prst="rect">
            <a:avLst/>
          </a:prstGeom>
          <a:noFill/>
        </p:spPr>
        <p:txBody>
          <a:bodyPr wrap="square" rtlCol="0">
            <a:spAutoFit/>
          </a:bodyPr>
          <a:p>
            <a:pPr algn="l" fontAlgn="auto">
              <a:lnSpc>
                <a:spcPct val="150000"/>
              </a:lnSpc>
              <a:buNone/>
            </a:pPr>
            <a:r>
              <a:rPr lang="en-US" altLang="zh-CN" sz="3200" dirty="0" smtClean="0">
                <a:solidFill>
                  <a:srgbClr val="005188"/>
                </a:solidFill>
                <a:cs typeface="+mn-ea"/>
                <a:sym typeface="+mn-ea"/>
              </a:rPr>
              <a:t>3.准备工作    </a:t>
            </a:r>
            <a:endParaRPr lang="en-US" altLang="zh-CN" sz="2000">
              <a:solidFill>
                <a:schemeClr val="accent1">
                  <a:lumMod val="75000"/>
                </a:schemeClr>
              </a:solidFill>
              <a:sym typeface="+mn-ea"/>
            </a:endParaRPr>
          </a:p>
          <a:p>
            <a:pPr algn="l" fontAlgn="auto">
              <a:lnSpc>
                <a:spcPct val="150000"/>
              </a:lnSpc>
              <a:buNone/>
            </a:pPr>
            <a:r>
              <a:rPr lang="zh-CN" altLang="en-US" sz="2000">
                <a:solidFill>
                  <a:schemeClr val="accent1">
                    <a:lumMod val="75000"/>
                  </a:schemeClr>
                </a:solidFill>
                <a:sym typeface="+mn-ea"/>
              </a:rPr>
              <a:t>（2）深度残差学习（Deep Residual Learning）</a:t>
            </a:r>
            <a:endParaRPr lang="zh-CN" altLang="en-US" sz="2000">
              <a:solidFill>
                <a:schemeClr val="accent1">
                  <a:lumMod val="75000"/>
                </a:schemeClr>
              </a:solidFill>
              <a:sym typeface="+mn-ea"/>
            </a:endParaRPr>
          </a:p>
          <a:p>
            <a:pPr algn="l" fontAlgn="auto">
              <a:lnSpc>
                <a:spcPct val="150000"/>
              </a:lnSpc>
              <a:buNone/>
            </a:pPr>
            <a:r>
              <a:rPr lang="zh-CN" altLang="en-US" sz="2000">
                <a:solidFill>
                  <a:schemeClr val="accent1">
                    <a:lumMod val="75000"/>
                  </a:schemeClr>
                </a:solidFill>
                <a:sym typeface="+mn-ea"/>
              </a:rPr>
              <a:t>          创建残差模块的思路是：对于一个神经网络，随着我们增加网络深度时，会导致梯度消散问题，梯度消散时训练集和测试集上误差都会增大，而此时我们增加几个y=x的全等映射层，更深的网络并不会引起误差的上升，而这种全等映射层就是设计残差模块的思路源泉。表达式如下：   </a:t>
            </a:r>
            <a:endParaRPr lang="zh-CN" altLang="en-US" sz="2000">
              <a:solidFill>
                <a:schemeClr val="accent1">
                  <a:lumMod val="75000"/>
                </a:schemeClr>
              </a:solidFill>
              <a:sym typeface="+mn-ea"/>
            </a:endParaRPr>
          </a:p>
          <a:p>
            <a:pPr algn="l" fontAlgn="auto">
              <a:lnSpc>
                <a:spcPct val="150000"/>
              </a:lnSpc>
              <a:buNone/>
            </a:pPr>
            <a:endParaRPr lang="zh-CN" altLang="en-US" sz="2000">
              <a:solidFill>
                <a:schemeClr val="accent1">
                  <a:lumMod val="75000"/>
                </a:schemeClr>
              </a:solidFill>
              <a:sym typeface="+mn-ea"/>
            </a:endParaRPr>
          </a:p>
        </p:txBody>
      </p:sp>
      <p:pic>
        <p:nvPicPr>
          <p:cNvPr id="2" name="图片 3"/>
          <p:cNvPicPr>
            <a:picLocks noChangeAspect="1"/>
          </p:cNvPicPr>
          <p:nvPr/>
        </p:nvPicPr>
        <p:blipFill>
          <a:blip r:embed="rId2"/>
          <a:stretch>
            <a:fillRect/>
          </a:stretch>
        </p:blipFill>
        <p:spPr>
          <a:xfrm>
            <a:off x="1141730" y="4427855"/>
            <a:ext cx="2993390" cy="1925320"/>
          </a:xfrm>
          <a:prstGeom prst="rect">
            <a:avLst/>
          </a:prstGeom>
          <a:noFill/>
          <a:ln w="9525">
            <a:noFill/>
          </a:ln>
        </p:spPr>
      </p:pic>
      <p:pic>
        <p:nvPicPr>
          <p:cNvPr id="4" name="图片 3"/>
          <p:cNvPicPr>
            <a:picLocks noChangeAspect="1"/>
          </p:cNvPicPr>
          <p:nvPr/>
        </p:nvPicPr>
        <p:blipFill>
          <a:blip r:embed="rId3"/>
          <a:stretch>
            <a:fillRect/>
          </a:stretch>
        </p:blipFill>
        <p:spPr>
          <a:xfrm>
            <a:off x="4700905" y="4142105"/>
            <a:ext cx="2091055" cy="2496185"/>
          </a:xfrm>
          <a:prstGeom prst="rect">
            <a:avLst/>
          </a:prstGeom>
        </p:spPr>
      </p:pic>
      <p:pic>
        <p:nvPicPr>
          <p:cNvPr id="5" name="图片 4"/>
          <p:cNvPicPr>
            <a:picLocks noChangeAspect="1"/>
          </p:cNvPicPr>
          <p:nvPr/>
        </p:nvPicPr>
        <p:blipFill>
          <a:blip r:embed="rId4"/>
          <a:stretch>
            <a:fillRect/>
          </a:stretch>
        </p:blipFill>
        <p:spPr>
          <a:xfrm>
            <a:off x="7176770" y="4721225"/>
            <a:ext cx="4622165" cy="133858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文本框 5"/>
          <p:cNvSpPr txBox="1"/>
          <p:nvPr/>
        </p:nvSpPr>
        <p:spPr>
          <a:xfrm>
            <a:off x="474345" y="140970"/>
            <a:ext cx="6765925" cy="583565"/>
          </a:xfrm>
          <a:prstGeom prst="rect">
            <a:avLst/>
          </a:prstGeom>
          <a:noFill/>
        </p:spPr>
        <p:txBody>
          <a:bodyPr wrap="square" rtlCol="0">
            <a:spAutoFit/>
          </a:bodyPr>
          <a:p>
            <a:r>
              <a:rPr lang="en-US" altLang="zh-CN" sz="3200" dirty="0" smtClean="0">
                <a:solidFill>
                  <a:srgbClr val="005188"/>
                </a:solidFill>
                <a:cs typeface="+mn-ea"/>
              </a:rPr>
              <a:t>4.具体架构</a:t>
            </a:r>
            <a:endParaRPr lang="en-US" altLang="zh-CN" sz="3200" dirty="0" smtClean="0">
              <a:solidFill>
                <a:srgbClr val="005188"/>
              </a:solidFill>
              <a:cs typeface="+mn-ea"/>
            </a:endParaRPr>
          </a:p>
        </p:txBody>
      </p:sp>
      <p:pic>
        <p:nvPicPr>
          <p:cNvPr id="2" name="图片 1"/>
          <p:cNvPicPr>
            <a:picLocks noChangeAspect="1"/>
          </p:cNvPicPr>
          <p:nvPr/>
        </p:nvPicPr>
        <p:blipFill>
          <a:blip r:embed="rId1"/>
          <a:stretch>
            <a:fillRect/>
          </a:stretch>
        </p:blipFill>
        <p:spPr>
          <a:xfrm>
            <a:off x="4385945" y="3540760"/>
            <a:ext cx="3669665" cy="3426460"/>
          </a:xfrm>
          <a:prstGeom prst="rect">
            <a:avLst/>
          </a:prstGeom>
        </p:spPr>
      </p:pic>
      <p:sp>
        <p:nvSpPr>
          <p:cNvPr id="100" name="文本框 99"/>
          <p:cNvSpPr txBox="1"/>
          <p:nvPr/>
        </p:nvSpPr>
        <p:spPr>
          <a:xfrm>
            <a:off x="377825" y="724535"/>
            <a:ext cx="11436350" cy="3661410"/>
          </a:xfrm>
          <a:prstGeom prst="rect">
            <a:avLst/>
          </a:prstGeom>
          <a:noFill/>
          <a:ln w="9525">
            <a:noFill/>
          </a:ln>
        </p:spPr>
        <p:txBody>
          <a:bodyPr wrap="square">
            <a:spAutoFit/>
          </a:bodyPr>
          <a:p>
            <a:pPr indent="0"/>
            <a:r>
              <a:rPr lang="en-US" altLang="zh-CN" sz="1600" b="0">
                <a:solidFill>
                  <a:schemeClr val="accent1">
                    <a:lumMod val="75000"/>
                  </a:schemeClr>
                </a:solidFill>
                <a:latin typeface="宋体" panose="02010600030101010101" pitchFamily="2" charset="-122"/>
                <a:ea typeface="宋体" panose="02010600030101010101" pitchFamily="2" charset="-122"/>
                <a:cs typeface="宋体" panose="02010600030101010101" pitchFamily="2" charset="-122"/>
              </a:rPr>
              <a:t>   </a:t>
            </a:r>
            <a:r>
              <a:rPr lang="en-US" altLang="zh-CN" sz="1600" b="0">
                <a:solidFill>
                  <a:schemeClr val="accent1">
                    <a:lumMod val="75000"/>
                  </a:schemeClr>
                </a:solidFill>
                <a:latin typeface="+mn-ea"/>
                <a:cs typeface="宋体" panose="02010600030101010101" pitchFamily="2" charset="-122"/>
              </a:rPr>
              <a:t>   </a:t>
            </a:r>
            <a:r>
              <a:rPr lang="zh-CN" altLang="en-US" sz="2000" b="0">
                <a:solidFill>
                  <a:schemeClr val="accent1">
                    <a:lumMod val="75000"/>
                  </a:schemeClr>
                </a:solidFill>
              </a:rPr>
              <a:t>图3给出了ST resnet的体系结构，它是由</a:t>
            </a:r>
            <a:r>
              <a:rPr lang="zh-CN" altLang="en-US" sz="2000">
                <a:solidFill>
                  <a:schemeClr val="accent1">
                    <a:lumMod val="75000"/>
                  </a:schemeClr>
                </a:solidFill>
              </a:rPr>
              <a:t>四个主要</a:t>
            </a:r>
            <a:r>
              <a:rPr lang="zh-CN" altLang="en-US" sz="2000" b="0">
                <a:solidFill>
                  <a:schemeClr val="accent1">
                    <a:lumMod val="75000"/>
                  </a:schemeClr>
                </a:solidFill>
              </a:rPr>
              <a:t>部件建模的相近性（closeness），周期（perid），趋势（trend），和外部的影响（Feature extraction）。</a:t>
            </a:r>
            <a:endParaRPr lang="zh-CN" altLang="en-US" sz="2000" b="0">
              <a:solidFill>
                <a:schemeClr val="accent1">
                  <a:lumMod val="75000"/>
                </a:schemeClr>
              </a:solidFill>
            </a:endParaRPr>
          </a:p>
          <a:p>
            <a:pPr indent="0"/>
            <a:r>
              <a:rPr lang="zh-CN" altLang="en-US" sz="2000" b="0">
                <a:solidFill>
                  <a:schemeClr val="accent1">
                    <a:lumMod val="75000"/>
                  </a:schemeClr>
                </a:solidFill>
              </a:rPr>
              <a:t>    步骤：</a:t>
            </a:r>
            <a:endParaRPr lang="zh-CN" altLang="en-US" sz="2000" b="0">
              <a:solidFill>
                <a:schemeClr val="accent1">
                  <a:lumMod val="75000"/>
                </a:schemeClr>
              </a:solidFill>
            </a:endParaRPr>
          </a:p>
          <a:p>
            <a:pPr indent="0"/>
            <a:r>
              <a:rPr lang="zh-CN" altLang="en-US" sz="2000" b="0">
                <a:solidFill>
                  <a:schemeClr val="accent1">
                    <a:lumMod val="75000"/>
                  </a:schemeClr>
                </a:solidFill>
              </a:rPr>
              <a:t>        1）首先把整个城市在每个时间间隔的输入流和输出流分别上述定义方法（定义1和2）转化成2-通道的类似于图像矩阵。（define the in-flow and out-flow）</a:t>
            </a:r>
            <a:endParaRPr lang="zh-CN" altLang="en-US" sz="2000" b="0">
              <a:solidFill>
                <a:schemeClr val="accent1">
                  <a:lumMod val="75000"/>
                </a:schemeClr>
              </a:solidFill>
            </a:endParaRPr>
          </a:p>
          <a:p>
            <a:pPr indent="0"/>
            <a:r>
              <a:rPr lang="zh-CN" altLang="en-US" sz="2000" b="0">
                <a:solidFill>
                  <a:schemeClr val="accent1">
                    <a:lumMod val="75000"/>
                  </a:schemeClr>
                </a:solidFill>
              </a:rPr>
              <a:t>        2）然后，我们将时间轴划分为三个片段，表示最近的时间（recent）、接近的历史（near）和遥远的历史（distant）。分别表示相近性（closeness），周期性（period），趋势性（trend）三个属性，然后分别对的上述三时间特性建模。（前三个组件共享相同的网络结构，一个基于残差单元序列的卷积神经网络。这种结构捕捉附近和 远处区域之间的空间依赖关系）</a:t>
            </a:r>
            <a:endParaRPr lang="zh-CN" altLang="en-US" sz="2000" b="0">
              <a:solidFill>
                <a:schemeClr val="accent1">
                  <a:lumMod val="75000"/>
                </a:schemeClr>
              </a:solidFill>
            </a:endParaRPr>
          </a:p>
          <a:p>
            <a:pPr indent="0"/>
            <a:r>
              <a:rPr lang="zh-CN" altLang="en-US" sz="2000" b="0">
                <a:solidFill>
                  <a:schemeClr val="accent1">
                    <a:lumMod val="75000"/>
                  </a:schemeClr>
                </a:solidFill>
              </a:rPr>
              <a:t>      </a:t>
            </a:r>
            <a:r>
              <a:rPr lang="zh-CN" altLang="en-US" sz="1600" b="0">
                <a:solidFill>
                  <a:schemeClr val="accent1">
                    <a:lumMod val="75000"/>
                  </a:schemeClr>
                </a:solidFill>
                <a:latin typeface="+mn-ea"/>
                <a:cs typeface="宋体" panose="02010600030101010101" pitchFamily="2" charset="-122"/>
              </a:rPr>
              <a:t>       </a:t>
            </a:r>
            <a:endParaRPr lang="zh-CN" altLang="en-US" sz="1600" b="0">
              <a:solidFill>
                <a:schemeClr val="accent1">
                  <a:lumMod val="75000"/>
                </a:schemeClr>
              </a:solidFill>
              <a:latin typeface="+mn-ea"/>
              <a:cs typeface="宋体" panose="02010600030101010101" pitchFamily="2" charset="-122"/>
            </a:endParaRPr>
          </a:p>
          <a:p>
            <a:pPr indent="0"/>
            <a:endParaRPr lang="zh-CN" altLang="en-US" sz="1600" b="0">
              <a:solidFill>
                <a:schemeClr val="accent1">
                  <a:lumMod val="75000"/>
                </a:schemeClr>
              </a:solidFill>
              <a:latin typeface="+mn-ea"/>
              <a:cs typeface="宋体" panose="02010600030101010101" pitchFamily="2" charset="-122"/>
            </a:endParaRPr>
          </a:p>
          <a:p>
            <a:pPr indent="0"/>
            <a:endParaRPr lang="zh-CN" altLang="en-US" sz="1600" b="0">
              <a:solidFill>
                <a:schemeClr val="accent1">
                  <a:lumMod val="75000"/>
                </a:schemeClr>
              </a:solidFill>
              <a:latin typeface="+mn-ea"/>
              <a:cs typeface="宋体" panose="02010600030101010101" pitchFamily="2" charset="-122"/>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文本框 5"/>
          <p:cNvSpPr txBox="1"/>
          <p:nvPr/>
        </p:nvSpPr>
        <p:spPr>
          <a:xfrm>
            <a:off x="487680" y="285115"/>
            <a:ext cx="6765925" cy="583565"/>
          </a:xfrm>
          <a:prstGeom prst="rect">
            <a:avLst/>
          </a:prstGeom>
          <a:noFill/>
        </p:spPr>
        <p:txBody>
          <a:bodyPr wrap="square" rtlCol="0">
            <a:spAutoFit/>
          </a:bodyPr>
          <a:p>
            <a:r>
              <a:rPr lang="en-US" altLang="zh-CN" sz="3200" dirty="0" smtClean="0">
                <a:solidFill>
                  <a:srgbClr val="005188"/>
                </a:solidFill>
                <a:cs typeface="+mn-ea"/>
              </a:rPr>
              <a:t>4.具体架构</a:t>
            </a:r>
            <a:endParaRPr lang="en-US" altLang="zh-CN" sz="3200" dirty="0" smtClean="0">
              <a:solidFill>
                <a:srgbClr val="005188"/>
              </a:solidFill>
              <a:cs typeface="+mn-ea"/>
            </a:endParaRPr>
          </a:p>
        </p:txBody>
      </p:sp>
      <p:pic>
        <p:nvPicPr>
          <p:cNvPr id="2" name="图片 1"/>
          <p:cNvPicPr>
            <a:picLocks noChangeAspect="1"/>
          </p:cNvPicPr>
          <p:nvPr/>
        </p:nvPicPr>
        <p:blipFill>
          <a:blip r:embed="rId1"/>
          <a:stretch>
            <a:fillRect/>
          </a:stretch>
        </p:blipFill>
        <p:spPr>
          <a:xfrm>
            <a:off x="3788410" y="2753360"/>
            <a:ext cx="4389120" cy="4098290"/>
          </a:xfrm>
          <a:prstGeom prst="rect">
            <a:avLst/>
          </a:prstGeom>
        </p:spPr>
      </p:pic>
      <p:sp>
        <p:nvSpPr>
          <p:cNvPr id="100" name="文本框 99"/>
          <p:cNvSpPr txBox="1"/>
          <p:nvPr/>
        </p:nvSpPr>
        <p:spPr>
          <a:xfrm>
            <a:off x="337820" y="553085"/>
            <a:ext cx="11515725" cy="3538220"/>
          </a:xfrm>
          <a:prstGeom prst="rect">
            <a:avLst/>
          </a:prstGeom>
          <a:noFill/>
          <a:ln w="9525">
            <a:noFill/>
          </a:ln>
        </p:spPr>
        <p:txBody>
          <a:bodyPr wrap="square">
            <a:spAutoFit/>
          </a:bodyPr>
          <a:p>
            <a:pPr indent="0"/>
            <a:endParaRPr lang="zh-CN" altLang="en-US" sz="2000" b="0">
              <a:solidFill>
                <a:schemeClr val="accent1">
                  <a:lumMod val="75000"/>
                </a:schemeClr>
              </a:solidFill>
            </a:endParaRPr>
          </a:p>
          <a:p>
            <a:pPr indent="0"/>
            <a:r>
              <a:rPr lang="zh-CN" altLang="en-US" sz="2000" b="0">
                <a:solidFill>
                  <a:schemeClr val="accent1">
                    <a:lumMod val="75000"/>
                  </a:schemeClr>
                </a:solidFill>
              </a:rPr>
              <a:t>        3）在外部组件中（external），我们手动从外部数据集中提取一些特征，例如天气条件和事件（such as weather and event），将它们输入到两层完全连接（Full Connection）的神经网络中。</a:t>
            </a:r>
            <a:endParaRPr lang="zh-CN" altLang="en-US" sz="2000" b="0">
              <a:solidFill>
                <a:schemeClr val="accent1">
                  <a:lumMod val="75000"/>
                </a:schemeClr>
              </a:solidFill>
            </a:endParaRPr>
          </a:p>
          <a:p>
            <a:pPr indent="0"/>
            <a:r>
              <a:rPr lang="zh-CN" altLang="en-US" sz="2000" b="0">
                <a:solidFill>
                  <a:schemeClr val="accent1">
                    <a:lumMod val="75000"/>
                  </a:schemeClr>
                </a:solidFill>
              </a:rPr>
              <a:t>        4）（the first Fusion）在前三部分的输出进行融合为基于参数的矩阵XRES，分配不同的权重，在不同地区的不同成分的结果。</a:t>
            </a:r>
            <a:endParaRPr lang="zh-CN" altLang="en-US" sz="2000" b="0">
              <a:solidFill>
                <a:schemeClr val="accent1">
                  <a:lumMod val="75000"/>
                </a:schemeClr>
              </a:solidFill>
            </a:endParaRPr>
          </a:p>
          <a:p>
            <a:pPr indent="0"/>
            <a:r>
              <a:rPr lang="zh-CN" altLang="en-US" sz="2000" b="0">
                <a:solidFill>
                  <a:schemeClr val="accent1">
                    <a:lumMod val="75000"/>
                  </a:schemeClr>
                </a:solidFill>
              </a:rPr>
              <a:t>        5）（the second Fusion）XRES与外部组件（external）的输出进一步整合XExt。最后，</a:t>
            </a:r>
            <a:r>
              <a:rPr lang="zh-CN" altLang="en-US" sz="2000">
                <a:solidFill>
                  <a:schemeClr val="accent1">
                    <a:lumMod val="75000"/>
                  </a:schemeClr>
                </a:solidFill>
                <a:sym typeface="+mn-ea"/>
              </a:rPr>
              <a:t>采用双曲正切函数（tanh），将</a:t>
            </a:r>
            <a:r>
              <a:rPr lang="zh-CN" altLang="en-US" sz="2000" b="0">
                <a:solidFill>
                  <a:schemeClr val="accent1">
                    <a:lumMod val="75000"/>
                  </a:schemeClr>
                </a:solidFill>
              </a:rPr>
              <a:t>集合映射到[-1, 1]，与标准的逻辑回归函数相比，在反向传播学习过程收敛速度更快。</a:t>
            </a:r>
            <a:endParaRPr lang="zh-CN" altLang="en-US" sz="2000" b="0">
              <a:solidFill>
                <a:schemeClr val="accent1">
                  <a:lumMod val="75000"/>
                </a:schemeClr>
              </a:solidFill>
            </a:endParaRPr>
          </a:p>
          <a:p>
            <a:pPr indent="0"/>
            <a:endParaRPr lang="zh-CN" altLang="en-US" sz="1600" b="0">
              <a:solidFill>
                <a:schemeClr val="accent1">
                  <a:lumMod val="75000"/>
                </a:schemeClr>
              </a:solidFill>
              <a:latin typeface="+mn-ea"/>
              <a:cs typeface="宋体" panose="02010600030101010101" pitchFamily="2" charset="-122"/>
            </a:endParaRPr>
          </a:p>
          <a:p>
            <a:pPr indent="0"/>
            <a:r>
              <a:rPr lang="zh-CN" altLang="en-US" sz="1600" b="0">
                <a:solidFill>
                  <a:schemeClr val="accent1">
                    <a:lumMod val="75000"/>
                  </a:schemeClr>
                </a:solidFill>
                <a:latin typeface="+mn-ea"/>
                <a:cs typeface="宋体" panose="02010600030101010101" pitchFamily="2" charset="-122"/>
              </a:rPr>
              <a:t>       </a:t>
            </a:r>
            <a:endParaRPr lang="zh-CN" altLang="en-US" sz="1600" b="0">
              <a:solidFill>
                <a:schemeClr val="accent1">
                  <a:lumMod val="75000"/>
                </a:schemeClr>
              </a:solidFill>
              <a:latin typeface="+mn-ea"/>
              <a:cs typeface="宋体" panose="02010600030101010101" pitchFamily="2" charset="-122"/>
            </a:endParaRPr>
          </a:p>
          <a:p>
            <a:pPr indent="0"/>
            <a:endParaRPr lang="zh-CN" altLang="en-US" sz="1600" b="0">
              <a:solidFill>
                <a:schemeClr val="accent1">
                  <a:lumMod val="75000"/>
                </a:schemeClr>
              </a:solidFill>
              <a:latin typeface="+mn-ea"/>
              <a:cs typeface="宋体" panose="02010600030101010101" pitchFamily="2" charset="-122"/>
            </a:endParaRPr>
          </a:p>
          <a:p>
            <a:pPr indent="0"/>
            <a:endParaRPr lang="zh-CN" altLang="en-US" sz="1600" b="0">
              <a:solidFill>
                <a:schemeClr val="accent1">
                  <a:lumMod val="75000"/>
                </a:schemeClr>
              </a:solidFill>
              <a:latin typeface="+mn-ea"/>
              <a:cs typeface="宋体" panose="02010600030101010101" pitchFamily="2" charset="-122"/>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框 4"/>
          <p:cNvSpPr txBox="1"/>
          <p:nvPr/>
        </p:nvSpPr>
        <p:spPr>
          <a:xfrm>
            <a:off x="80645" y="222885"/>
            <a:ext cx="8726805" cy="860425"/>
          </a:xfrm>
          <a:prstGeom prst="rect">
            <a:avLst/>
          </a:prstGeom>
          <a:noFill/>
        </p:spPr>
        <p:txBody>
          <a:bodyPr wrap="square" rtlCol="0">
            <a:spAutoFit/>
          </a:bodyPr>
          <a:p>
            <a:r>
              <a:rPr lang="en-US" altLang="zh-CN" sz="3200" dirty="0" smtClean="0">
                <a:solidFill>
                  <a:srgbClr val="005188"/>
                </a:solidFill>
                <a:cs typeface="+mn-ea"/>
              </a:rPr>
              <a:t>   4.1  时间组件的结构</a:t>
            </a:r>
            <a:endParaRPr lang="zh-CN" altLang="en-US" sz="2000" b="1">
              <a:solidFill>
                <a:schemeClr val="accent1">
                  <a:lumMod val="75000"/>
                </a:schemeClr>
              </a:solidFill>
            </a:endParaRPr>
          </a:p>
          <a:p>
            <a:r>
              <a:rPr lang="zh-CN" altLang="en-US">
                <a:solidFill>
                  <a:schemeClr val="accent1">
                    <a:lumMod val="75000"/>
                  </a:schemeClr>
                </a:solidFill>
              </a:rPr>
              <a:t>          </a:t>
            </a:r>
            <a:endParaRPr lang="zh-CN" altLang="en-US">
              <a:solidFill>
                <a:schemeClr val="accent1">
                  <a:lumMod val="75000"/>
                </a:schemeClr>
              </a:solidFill>
            </a:endParaRPr>
          </a:p>
        </p:txBody>
      </p:sp>
      <p:sp>
        <p:nvSpPr>
          <p:cNvPr id="7" name="文本框 6"/>
          <p:cNvSpPr txBox="1"/>
          <p:nvPr/>
        </p:nvSpPr>
        <p:spPr>
          <a:xfrm>
            <a:off x="4022090" y="1302385"/>
            <a:ext cx="8028940" cy="4030980"/>
          </a:xfrm>
          <a:prstGeom prst="rect">
            <a:avLst/>
          </a:prstGeom>
          <a:noFill/>
        </p:spPr>
        <p:txBody>
          <a:bodyPr wrap="square" rtlCol="0">
            <a:spAutoFit/>
          </a:bodyPr>
          <a:p>
            <a:pPr algn="l" fontAlgn="auto">
              <a:lnSpc>
                <a:spcPct val="100000"/>
              </a:lnSpc>
              <a:buNone/>
            </a:pPr>
            <a:r>
              <a:rPr lang="en-US" altLang="zh-CN">
                <a:solidFill>
                  <a:schemeClr val="accent1">
                    <a:lumMod val="75000"/>
                  </a:schemeClr>
                </a:solidFill>
              </a:rPr>
              <a:t>          </a:t>
            </a:r>
            <a:r>
              <a:rPr lang="zh-CN" altLang="en-US" sz="2000">
                <a:solidFill>
                  <a:schemeClr val="accent1">
                    <a:lumMod val="75000"/>
                  </a:schemeClr>
                </a:solidFill>
              </a:rPr>
              <a:t>(1)卷积（Convolution）</a:t>
            </a:r>
            <a:endParaRPr lang="zh-CN" altLang="en-US" sz="2000">
              <a:solidFill>
                <a:schemeClr val="accent1">
                  <a:lumMod val="75000"/>
                </a:schemeClr>
              </a:solidFill>
            </a:endParaRPr>
          </a:p>
          <a:p>
            <a:pPr algn="l" fontAlgn="auto">
              <a:lnSpc>
                <a:spcPct val="100000"/>
              </a:lnSpc>
              <a:buNone/>
            </a:pPr>
            <a:r>
              <a:rPr lang="zh-CN" altLang="en-US" sz="2000">
                <a:solidFill>
                  <a:schemeClr val="accent1">
                    <a:lumMod val="75000"/>
                  </a:schemeClr>
                </a:solidFill>
              </a:rPr>
              <a:t>         按照时间的属性，可分为clossness，period，trend三个属性，我们知道</a:t>
            </a:r>
            <a:r>
              <a:rPr lang="zh-CN" altLang="en-US" sz="2000">
                <a:solidFill>
                  <a:schemeClr val="accent1">
                    <a:lumMod val="75000"/>
                  </a:schemeClr>
                </a:solidFill>
                <a:sym typeface="+mn-ea"/>
              </a:rPr>
              <a:t>一个卷积能够自然捕捉空间附近的依赖，而多个卷积可以进一步捕捉遥远甚至全市的依赖，因此，分别对不同的时间属性进行卷积操作，兼顾遥远与近邻。</a:t>
            </a:r>
            <a:endParaRPr lang="zh-CN" altLang="en-US" sz="2000">
              <a:solidFill>
                <a:schemeClr val="accent1">
                  <a:lumMod val="75000"/>
                </a:schemeClr>
              </a:solidFill>
              <a:sym typeface="+mn-ea"/>
            </a:endParaRPr>
          </a:p>
          <a:p>
            <a:pPr algn="l" fontAlgn="auto">
              <a:lnSpc>
                <a:spcPct val="100000"/>
              </a:lnSpc>
              <a:buNone/>
            </a:pPr>
            <a:r>
              <a:rPr lang="zh-CN" altLang="en-US" sz="2000">
                <a:solidFill>
                  <a:schemeClr val="accent1">
                    <a:lumMod val="75000"/>
                  </a:schemeClr>
                </a:solidFill>
                <a:sym typeface="+mn-ea"/>
              </a:rPr>
              <a:t>     clossness 用Xc序列表示，[Xt−lc, Xt−(lc−1), · · · , Xt−1]，同样，period和trend分别用用XP和Xq序列表示为[Xt-lp·p，Xt-（lp-1）·p，...，Xt-p]，[Xt-ls·p，Xt-（ls-1）·p，...，Xt-p]。</a:t>
            </a:r>
            <a:endParaRPr lang="zh-CN" altLang="en-US" sz="2000">
              <a:solidFill>
                <a:schemeClr val="accent1">
                  <a:lumMod val="75000"/>
                </a:schemeClr>
              </a:solidFill>
              <a:sym typeface="+mn-ea"/>
            </a:endParaRPr>
          </a:p>
          <a:p>
            <a:pPr algn="l" fontAlgn="auto">
              <a:lnSpc>
                <a:spcPct val="100000"/>
              </a:lnSpc>
              <a:buNone/>
            </a:pPr>
            <a:r>
              <a:rPr lang="zh-CN" altLang="en-US" sz="2000">
                <a:solidFill>
                  <a:schemeClr val="accent1">
                    <a:lumMod val="75000"/>
                  </a:schemeClr>
                </a:solidFill>
                <a:sym typeface="+mn-ea"/>
              </a:rPr>
              <a:t>   （ lc是clossness部分中的相关时间戳的数量，lp，ls是周期和趋势部分中的相关时间戳的数量 ，p和s分别是一个固定的周期（例如，一天）和季节性的趋势跨度（例如一周）。）</a:t>
            </a:r>
            <a:endParaRPr lang="zh-CN" altLang="en-US" sz="2000">
              <a:solidFill>
                <a:schemeClr val="accent1">
                  <a:lumMod val="75000"/>
                </a:schemeClr>
              </a:solidFill>
              <a:sym typeface="+mn-ea"/>
            </a:endParaRPr>
          </a:p>
          <a:p>
            <a:r>
              <a:rPr lang="zh-CN" altLang="en-US">
                <a:solidFill>
                  <a:schemeClr val="accent1">
                    <a:lumMod val="75000"/>
                  </a:schemeClr>
                </a:solidFill>
                <a:latin typeface="+mn-ea"/>
                <a:cs typeface="宋体" panose="02010600030101010101" pitchFamily="2" charset="-122"/>
                <a:sym typeface="+mn-ea"/>
              </a:rPr>
              <a:t>  </a:t>
            </a:r>
            <a:endParaRPr lang="zh-CN" altLang="en-US">
              <a:solidFill>
                <a:schemeClr val="accent1">
                  <a:lumMod val="75000"/>
                </a:schemeClr>
              </a:solidFill>
              <a:latin typeface="+mn-ea"/>
              <a:cs typeface="宋体" panose="02010600030101010101" pitchFamily="2" charset="-122"/>
              <a:sym typeface="+mn-ea"/>
            </a:endParaRPr>
          </a:p>
          <a:p>
            <a:endParaRPr lang="zh-CN" altLang="en-US">
              <a:solidFill>
                <a:schemeClr val="accent1">
                  <a:lumMod val="75000"/>
                </a:schemeClr>
              </a:solidFill>
              <a:latin typeface="+mn-ea"/>
              <a:cs typeface="宋体" panose="02010600030101010101" pitchFamily="2" charset="-122"/>
              <a:sym typeface="+mn-ea"/>
            </a:endParaRPr>
          </a:p>
        </p:txBody>
      </p:sp>
      <p:pic>
        <p:nvPicPr>
          <p:cNvPr id="8" name="图片 7"/>
          <p:cNvPicPr>
            <a:picLocks noChangeAspect="1"/>
          </p:cNvPicPr>
          <p:nvPr/>
        </p:nvPicPr>
        <p:blipFill>
          <a:blip r:embed="rId1"/>
          <a:stretch>
            <a:fillRect/>
          </a:stretch>
        </p:blipFill>
        <p:spPr>
          <a:xfrm>
            <a:off x="80645" y="1302385"/>
            <a:ext cx="4020185" cy="4648200"/>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 name="文本框 7"/>
          <p:cNvSpPr txBox="1"/>
          <p:nvPr/>
        </p:nvSpPr>
        <p:spPr>
          <a:xfrm>
            <a:off x="4550410" y="33655"/>
            <a:ext cx="7397750" cy="1322070"/>
          </a:xfrm>
          <a:prstGeom prst="rect">
            <a:avLst/>
          </a:prstGeom>
          <a:noFill/>
        </p:spPr>
        <p:txBody>
          <a:bodyPr wrap="square" rtlCol="0">
            <a:spAutoFit/>
          </a:bodyPr>
          <a:p>
            <a:pPr algn="l" fontAlgn="auto">
              <a:lnSpc>
                <a:spcPct val="100000"/>
              </a:lnSpc>
              <a:buNone/>
            </a:pPr>
            <a:r>
              <a:rPr lang="en-US" altLang="zh-CN">
                <a:solidFill>
                  <a:schemeClr val="accent1">
                    <a:lumMod val="75000"/>
                  </a:schemeClr>
                </a:solidFill>
              </a:rPr>
              <a:t>      </a:t>
            </a:r>
            <a:r>
              <a:rPr lang="zh-CN" altLang="en-US" sz="2000">
                <a:solidFill>
                  <a:schemeClr val="accent1">
                    <a:lumMod val="75000"/>
                  </a:schemeClr>
                </a:solidFill>
              </a:rPr>
              <a:t>以clossness序列为例，</a:t>
            </a:r>
            <a:r>
              <a:rPr lang="zh-CN" altLang="en-US" sz="2000">
                <a:solidFill>
                  <a:schemeClr val="accent1">
                    <a:lumMod val="75000"/>
                  </a:schemeClr>
                </a:solidFill>
                <a:sym typeface="+mn-ea"/>
              </a:rPr>
              <a:t>我们首先将它们沿第一轴（即时间间隔）作为一个张量Xc（0）∈r2lc×I×J，其卷积（即conv1如图所示）为：</a:t>
            </a:r>
            <a:endParaRPr lang="zh-CN" altLang="en-US" sz="2000" b="0">
              <a:solidFill>
                <a:schemeClr val="accent1">
                  <a:lumMod val="75000"/>
                </a:schemeClr>
              </a:solidFill>
              <a:sym typeface="+mn-ea"/>
            </a:endParaRPr>
          </a:p>
          <a:p>
            <a:pPr algn="l" fontAlgn="auto">
              <a:lnSpc>
                <a:spcPct val="100000"/>
              </a:lnSpc>
              <a:buNone/>
            </a:pPr>
            <a:endParaRPr lang="zh-CN" altLang="en-US" sz="2000" b="0">
              <a:solidFill>
                <a:schemeClr val="accent1">
                  <a:lumMod val="75000"/>
                </a:schemeClr>
              </a:solidFill>
              <a:sym typeface="+mn-ea"/>
            </a:endParaRPr>
          </a:p>
        </p:txBody>
      </p:sp>
      <p:pic>
        <p:nvPicPr>
          <p:cNvPr id="10" name="图片 9"/>
          <p:cNvPicPr>
            <a:picLocks noChangeAspect="1"/>
          </p:cNvPicPr>
          <p:nvPr/>
        </p:nvPicPr>
        <p:blipFill>
          <a:blip r:embed="rId1"/>
          <a:stretch>
            <a:fillRect/>
          </a:stretch>
        </p:blipFill>
        <p:spPr>
          <a:xfrm>
            <a:off x="6096000" y="1092200"/>
            <a:ext cx="4480560" cy="570865"/>
          </a:xfrm>
          <a:prstGeom prst="rect">
            <a:avLst/>
          </a:prstGeom>
        </p:spPr>
      </p:pic>
      <p:sp>
        <p:nvSpPr>
          <p:cNvPr id="12" name="文本框 11"/>
          <p:cNvSpPr txBox="1"/>
          <p:nvPr/>
        </p:nvSpPr>
        <p:spPr>
          <a:xfrm>
            <a:off x="4551680" y="1663065"/>
            <a:ext cx="7597775" cy="1014730"/>
          </a:xfrm>
          <a:prstGeom prst="rect">
            <a:avLst/>
          </a:prstGeom>
          <a:noFill/>
        </p:spPr>
        <p:txBody>
          <a:bodyPr wrap="square" rtlCol="0">
            <a:spAutoFit/>
          </a:bodyPr>
          <a:p>
            <a:pPr fontAlgn="auto">
              <a:lnSpc>
                <a:spcPct val="150000"/>
              </a:lnSpc>
            </a:pPr>
            <a:r>
              <a:rPr lang="zh-CN" altLang="en-US" sz="2000">
                <a:solidFill>
                  <a:schemeClr val="accent1">
                    <a:lumMod val="75000"/>
                  </a:schemeClr>
                </a:solidFill>
                <a:sym typeface="+mn-ea"/>
              </a:rPr>
              <a:t>（*代表着卷积，f是激活函数，Wc（1）和bc（1）是第一层要学习的参数）</a:t>
            </a:r>
            <a:endParaRPr lang="zh-CN" altLang="en-US" sz="2000">
              <a:solidFill>
                <a:schemeClr val="accent1">
                  <a:lumMod val="75000"/>
                </a:schemeClr>
              </a:solidFill>
              <a:sym typeface="+mn-ea"/>
            </a:endParaRPr>
          </a:p>
        </p:txBody>
      </p:sp>
      <p:sp>
        <p:nvSpPr>
          <p:cNvPr id="13" name="文本框 12"/>
          <p:cNvSpPr txBox="1"/>
          <p:nvPr/>
        </p:nvSpPr>
        <p:spPr>
          <a:xfrm>
            <a:off x="4899025" y="2559685"/>
            <a:ext cx="4384040" cy="398780"/>
          </a:xfrm>
          <a:prstGeom prst="rect">
            <a:avLst/>
          </a:prstGeom>
          <a:noFill/>
        </p:spPr>
        <p:txBody>
          <a:bodyPr wrap="square" rtlCol="0">
            <a:spAutoFit/>
          </a:bodyPr>
          <a:p>
            <a:r>
              <a:rPr lang="zh-CN" altLang="en-US" sz="2000">
                <a:solidFill>
                  <a:schemeClr val="accent1">
                    <a:lumMod val="75000"/>
                  </a:schemeClr>
                </a:solidFill>
              </a:rPr>
              <a:t>（2）残差单元（Residual unit）</a:t>
            </a:r>
            <a:endParaRPr lang="zh-CN" altLang="en-US" sz="2000">
              <a:solidFill>
                <a:schemeClr val="accent1">
                  <a:lumMod val="75000"/>
                </a:schemeClr>
              </a:solidFill>
            </a:endParaRPr>
          </a:p>
        </p:txBody>
      </p:sp>
      <p:sp>
        <p:nvSpPr>
          <p:cNvPr id="14" name="文本框 13"/>
          <p:cNvSpPr txBox="1"/>
          <p:nvPr/>
        </p:nvSpPr>
        <p:spPr>
          <a:xfrm>
            <a:off x="4551045" y="2737485"/>
            <a:ext cx="7571105" cy="4246245"/>
          </a:xfrm>
          <a:prstGeom prst="rect">
            <a:avLst/>
          </a:prstGeom>
          <a:noFill/>
        </p:spPr>
        <p:txBody>
          <a:bodyPr wrap="square" rtlCol="0">
            <a:spAutoFit/>
          </a:bodyPr>
          <a:p>
            <a:pPr fontAlgn="auto">
              <a:lnSpc>
                <a:spcPct val="150000"/>
              </a:lnSpc>
            </a:pPr>
            <a:r>
              <a:rPr lang="en-US" altLang="zh-CN">
                <a:solidFill>
                  <a:schemeClr val="accent1">
                    <a:lumMod val="75000"/>
                  </a:schemeClr>
                </a:solidFill>
              </a:rPr>
              <a:t>          </a:t>
            </a:r>
            <a:r>
              <a:rPr lang="zh-CN" altLang="en-US" sz="2000">
                <a:solidFill>
                  <a:schemeClr val="accent1">
                    <a:lumMod val="75000"/>
                  </a:schemeClr>
                </a:solidFill>
              </a:rPr>
              <a:t>如左图a所示的结构，我们在L层残差单元顶部，添加了一层卷积（conv2），每个属性的网络结构包含两个卷积和L层残差单元，图中：</a:t>
            </a:r>
            <a:endParaRPr lang="zh-CN" altLang="en-US" sz="2000">
              <a:solidFill>
                <a:schemeClr val="accent1">
                  <a:lumMod val="75000"/>
                </a:schemeClr>
              </a:solidFill>
            </a:endParaRPr>
          </a:p>
          <a:p>
            <a:pPr fontAlgn="auto">
              <a:lnSpc>
                <a:spcPct val="150000"/>
              </a:lnSpc>
            </a:pPr>
            <a:r>
              <a:rPr lang="zh-CN" altLang="en-US" sz="2000">
                <a:solidFill>
                  <a:schemeClr val="accent1">
                    <a:lumMod val="75000"/>
                  </a:schemeClr>
                </a:solidFill>
              </a:rPr>
              <a:t>     </a:t>
            </a:r>
            <a:r>
              <a:rPr lang="zh-CN" altLang="en-US" sz="2000">
                <a:solidFill>
                  <a:schemeClr val="accent1">
                    <a:lumMod val="75000"/>
                  </a:schemeClr>
                </a:solidFill>
                <a:sym typeface="+mn-ea"/>
              </a:rPr>
              <a:t>closeness 组件的输入为[Xt−lc, Xt−(lc−1), · · · , Xt−1]，输出即为 Xc(L+2)</a:t>
            </a:r>
            <a:endParaRPr lang="zh-CN" altLang="en-US" sz="2000">
              <a:solidFill>
                <a:schemeClr val="accent1">
                  <a:lumMod val="75000"/>
                </a:schemeClr>
              </a:solidFill>
              <a:sym typeface="+mn-ea"/>
            </a:endParaRPr>
          </a:p>
          <a:p>
            <a:pPr fontAlgn="auto">
              <a:lnSpc>
                <a:spcPct val="150000"/>
              </a:lnSpc>
            </a:pPr>
            <a:r>
              <a:rPr lang="zh-CN" altLang="en-US" sz="2000">
                <a:solidFill>
                  <a:schemeClr val="accent1">
                    <a:lumMod val="75000"/>
                  </a:schemeClr>
                </a:solidFill>
              </a:rPr>
              <a:t>      period</a:t>
            </a:r>
            <a:r>
              <a:rPr lang="zh-CN" altLang="en-US" sz="2000">
                <a:solidFill>
                  <a:schemeClr val="accent1">
                    <a:lumMod val="75000"/>
                  </a:schemeClr>
                </a:solidFill>
                <a:sym typeface="+mn-ea"/>
              </a:rPr>
              <a:t>组件的输入为[Xt-lp·p，Xt-（lp-1）·p，...，Xt-p]，输出是Xp(L+2）</a:t>
            </a:r>
            <a:endParaRPr lang="zh-CN" altLang="en-US" sz="2000">
              <a:solidFill>
                <a:schemeClr val="accent1">
                  <a:lumMod val="75000"/>
                </a:schemeClr>
              </a:solidFill>
              <a:sym typeface="+mn-ea"/>
            </a:endParaRPr>
          </a:p>
          <a:p>
            <a:pPr fontAlgn="auto">
              <a:lnSpc>
                <a:spcPct val="150000"/>
              </a:lnSpc>
            </a:pPr>
            <a:r>
              <a:rPr lang="zh-CN" altLang="en-US" sz="2000">
                <a:solidFill>
                  <a:schemeClr val="accent1">
                    <a:lumMod val="75000"/>
                  </a:schemeClr>
                </a:solidFill>
                <a:sym typeface="+mn-ea"/>
              </a:rPr>
              <a:t>      trend组件的输入为[Xt−lq·q, Xt−(lq−1)·q, · · · , Xt−q] ，输出是Xq(L+2）</a:t>
            </a:r>
            <a:endParaRPr lang="zh-CN" altLang="en-US" sz="2000">
              <a:solidFill>
                <a:schemeClr val="accent1">
                  <a:lumMod val="75000"/>
                </a:schemeClr>
              </a:solidFill>
              <a:sym typeface="+mn-ea"/>
            </a:endParaRPr>
          </a:p>
        </p:txBody>
      </p:sp>
      <p:pic>
        <p:nvPicPr>
          <p:cNvPr id="15" name="图片 14"/>
          <p:cNvPicPr>
            <a:picLocks noChangeAspect="1"/>
          </p:cNvPicPr>
          <p:nvPr/>
        </p:nvPicPr>
        <p:blipFill>
          <a:blip r:embed="rId2"/>
          <a:srcRect t="6704"/>
          <a:stretch>
            <a:fillRect/>
          </a:stretch>
        </p:blipFill>
        <p:spPr>
          <a:xfrm>
            <a:off x="173990" y="4834890"/>
            <a:ext cx="4285615" cy="1466850"/>
          </a:xfrm>
          <a:prstGeom prst="rect">
            <a:avLst/>
          </a:prstGeom>
        </p:spPr>
      </p:pic>
      <p:pic>
        <p:nvPicPr>
          <p:cNvPr id="16" name="图片 15"/>
          <p:cNvPicPr>
            <a:picLocks noChangeAspect="1"/>
          </p:cNvPicPr>
          <p:nvPr/>
        </p:nvPicPr>
        <p:blipFill>
          <a:blip r:embed="rId3"/>
          <a:stretch>
            <a:fillRect/>
          </a:stretch>
        </p:blipFill>
        <p:spPr>
          <a:xfrm>
            <a:off x="-205740" y="480060"/>
            <a:ext cx="4665345" cy="3674745"/>
          </a:xfrm>
          <a:prstGeom prst="rect">
            <a:avLst/>
          </a:prstGeom>
        </p:spPr>
      </p:pic>
      <p:sp>
        <p:nvSpPr>
          <p:cNvPr id="17" name="文本框 16"/>
          <p:cNvSpPr txBox="1"/>
          <p:nvPr/>
        </p:nvSpPr>
        <p:spPr>
          <a:xfrm>
            <a:off x="1934845" y="4298950"/>
            <a:ext cx="1605915" cy="368300"/>
          </a:xfrm>
          <a:prstGeom prst="rect">
            <a:avLst/>
          </a:prstGeom>
          <a:noFill/>
        </p:spPr>
        <p:txBody>
          <a:bodyPr wrap="square" rtlCol="0">
            <a:spAutoFit/>
          </a:bodyPr>
          <a:p>
            <a:r>
              <a:rPr lang="zh-CN" altLang="en-US"/>
              <a:t>（</a:t>
            </a:r>
            <a:r>
              <a:rPr lang="en-US" altLang="zh-CN"/>
              <a:t>a</a:t>
            </a:r>
            <a:r>
              <a:rPr lang="zh-CN" altLang="en-US"/>
              <a:t>）</a:t>
            </a:r>
            <a:endParaRPr lang="zh-CN" alt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2"/>
          <p:cNvSpPr txBox="1"/>
          <p:nvPr/>
        </p:nvSpPr>
        <p:spPr>
          <a:xfrm>
            <a:off x="4120515" y="227330"/>
            <a:ext cx="3197225" cy="425450"/>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zh-CN" altLang="en-US" sz="3200" b="0" dirty="0">
                <a:solidFill>
                  <a:srgbClr val="005188"/>
                </a:solidFill>
                <a:latin typeface="+mn-lt"/>
                <a:ea typeface="+mn-ea"/>
                <a:cs typeface="+mn-ea"/>
                <a:sym typeface="+mn-lt"/>
              </a:rPr>
              <a:t>一</a:t>
            </a:r>
            <a:r>
              <a:rPr lang="en-US" altLang="zh-CN" sz="3200" b="0" dirty="0">
                <a:solidFill>
                  <a:srgbClr val="005188"/>
                </a:solidFill>
                <a:latin typeface="+mn-lt"/>
                <a:ea typeface="+mn-ea"/>
                <a:cs typeface="+mn-ea"/>
                <a:sym typeface="+mn-lt"/>
              </a:rPr>
              <a:t>.</a:t>
            </a:r>
            <a:r>
              <a:rPr lang="zh-CN" altLang="en-US" sz="3200" b="0" dirty="0">
                <a:solidFill>
                  <a:srgbClr val="005188"/>
                </a:solidFill>
                <a:latin typeface="+mn-lt"/>
                <a:ea typeface="+mn-ea"/>
                <a:cs typeface="+mn-ea"/>
                <a:sym typeface="+mn-lt"/>
              </a:rPr>
              <a:t>引言</a:t>
            </a:r>
            <a:endParaRPr lang="zh-CN" altLang="en-US" sz="3200" b="0" dirty="0">
              <a:solidFill>
                <a:srgbClr val="005188"/>
              </a:solidFill>
              <a:latin typeface="+mn-lt"/>
              <a:ea typeface="+mn-ea"/>
              <a:cs typeface="+mn-ea"/>
              <a:sym typeface="+mn-lt"/>
            </a:endParaRPr>
          </a:p>
        </p:txBody>
      </p:sp>
      <p:sp>
        <p:nvSpPr>
          <p:cNvPr id="3" name="文本框 2"/>
          <p:cNvSpPr txBox="1"/>
          <p:nvPr/>
        </p:nvSpPr>
        <p:spPr>
          <a:xfrm>
            <a:off x="747395" y="750570"/>
            <a:ext cx="10991215" cy="3322955"/>
          </a:xfrm>
          <a:prstGeom prst="rect">
            <a:avLst/>
          </a:prstGeom>
          <a:noFill/>
        </p:spPr>
        <p:txBody>
          <a:bodyPr wrap="square" rtlCol="0">
            <a:spAutoFit/>
          </a:bodyPr>
          <a:p>
            <a:pPr marL="342900" indent="-342900">
              <a:lnSpc>
                <a:spcPct val="150000"/>
              </a:lnSpc>
              <a:buClr>
                <a:srgbClr val="5B9BD5"/>
              </a:buClr>
              <a:buFont typeface="Arial" panose="020B0604020202020204" pitchFamily="34" charset="0"/>
              <a:buChar char="•"/>
            </a:pPr>
            <a:r>
              <a:rPr lang="zh-CN" altLang="en-US" sz="2000">
                <a:solidFill>
                  <a:schemeClr val="accent1">
                    <a:lumMod val="75000"/>
                  </a:schemeClr>
                </a:solidFill>
                <a:sym typeface="+mn-ea"/>
              </a:rPr>
              <a:t>左图是发生在</a:t>
            </a:r>
            <a:r>
              <a:rPr lang="en-US" altLang="zh-CN" sz="2000">
                <a:solidFill>
                  <a:schemeClr val="accent1">
                    <a:lumMod val="75000"/>
                  </a:schemeClr>
                </a:solidFill>
                <a:sym typeface="+mn-ea"/>
              </a:rPr>
              <a:t>2014</a:t>
            </a:r>
            <a:r>
              <a:rPr lang="zh-CN" altLang="en-US" sz="2000">
                <a:solidFill>
                  <a:schemeClr val="accent1">
                    <a:lumMod val="75000"/>
                  </a:schemeClr>
                </a:solidFill>
                <a:sym typeface="+mn-ea"/>
              </a:rPr>
              <a:t>年发生在上海外滩的踩踏事件，因为当天迎接新年的人数过多，导致人行通道阶梯处底部有人失衡跌倒，继而引发多人摔倒、叠压，致使拥挤踩踏事件发生，造成36人死亡，49人受伤。</a:t>
            </a:r>
            <a:endParaRPr lang="zh-CN" altLang="en-US" sz="2000">
              <a:solidFill>
                <a:schemeClr val="accent1">
                  <a:lumMod val="75000"/>
                </a:schemeClr>
              </a:solidFill>
              <a:sym typeface="+mn-ea"/>
            </a:endParaRPr>
          </a:p>
          <a:p>
            <a:pPr marL="342900" indent="-342900">
              <a:lnSpc>
                <a:spcPct val="150000"/>
              </a:lnSpc>
              <a:buClr>
                <a:srgbClr val="5B9BD5"/>
              </a:buClr>
              <a:buFont typeface="Arial" panose="020B0604020202020204" pitchFamily="34" charset="0"/>
              <a:buChar char="•"/>
            </a:pPr>
            <a:r>
              <a:rPr lang="zh-CN" altLang="en-US" sz="2000">
                <a:solidFill>
                  <a:schemeClr val="accent1">
                    <a:lumMod val="75000"/>
                  </a:schemeClr>
                </a:solidFill>
                <a:sym typeface="+mn-ea"/>
              </a:rPr>
              <a:t>如果我们能提前预知这地方所多少人进、多少人出、什么时候能达到人流高峰，政府就能提前做好准备去限流分流限行，从而预防这类公共安全事件的发生。</a:t>
            </a:r>
            <a:endParaRPr lang="zh-CN" altLang="en-US" sz="2000">
              <a:solidFill>
                <a:schemeClr val="accent1">
                  <a:lumMod val="75000"/>
                </a:schemeClr>
              </a:solidFill>
              <a:sym typeface="+mn-ea"/>
            </a:endParaRPr>
          </a:p>
          <a:p>
            <a:pPr marL="342900" indent="-342900">
              <a:lnSpc>
                <a:spcPct val="150000"/>
              </a:lnSpc>
              <a:buClr>
                <a:srgbClr val="5B9BD5"/>
              </a:buClr>
              <a:buFont typeface="Arial" panose="020B0604020202020204" pitchFamily="34" charset="0"/>
              <a:buChar char="•"/>
            </a:pPr>
            <a:r>
              <a:rPr lang="zh-CN" altLang="en-US" sz="2000">
                <a:solidFill>
                  <a:schemeClr val="accent1">
                    <a:lumMod val="75000"/>
                  </a:schemeClr>
                </a:solidFill>
                <a:sym typeface="+mn-ea"/>
              </a:rPr>
              <a:t>右图是我们要构造的预测模型，可以展示未来某一时刻的人流量。</a:t>
            </a:r>
            <a:endParaRPr lang="zh-CN" altLang="en-US" sz="2000">
              <a:solidFill>
                <a:schemeClr val="accent1">
                  <a:lumMod val="75000"/>
                </a:schemeClr>
              </a:solidFill>
              <a:sym typeface="+mn-ea"/>
            </a:endParaRPr>
          </a:p>
          <a:p>
            <a:pPr indent="0">
              <a:lnSpc>
                <a:spcPct val="150000"/>
              </a:lnSpc>
              <a:buClr>
                <a:srgbClr val="5B9BD5"/>
              </a:buClr>
              <a:buFont typeface="Arial" panose="020B0604020202020204" pitchFamily="34" charset="0"/>
              <a:buNone/>
            </a:pPr>
            <a:r>
              <a:rPr lang="zh-CN" altLang="en-US" sz="2000">
                <a:solidFill>
                  <a:schemeClr val="accent1">
                    <a:lumMod val="75000"/>
                  </a:schemeClr>
                </a:solidFill>
                <a:sym typeface="+mn-ea"/>
              </a:rPr>
              <a:t>                            </a:t>
            </a:r>
            <a:endParaRPr lang="zh-CN" altLang="en-US"/>
          </a:p>
        </p:txBody>
      </p:sp>
      <p:pic>
        <p:nvPicPr>
          <p:cNvPr id="4" name="图片 3"/>
          <p:cNvPicPr>
            <a:picLocks noChangeAspect="1"/>
          </p:cNvPicPr>
          <p:nvPr/>
        </p:nvPicPr>
        <p:blipFill>
          <a:blip r:embed="rId1"/>
          <a:stretch>
            <a:fillRect/>
          </a:stretch>
        </p:blipFill>
        <p:spPr>
          <a:xfrm>
            <a:off x="1199515" y="3874770"/>
            <a:ext cx="4765040" cy="2504440"/>
          </a:xfrm>
          <a:prstGeom prst="rect">
            <a:avLst/>
          </a:prstGeom>
        </p:spPr>
      </p:pic>
      <p:pic>
        <p:nvPicPr>
          <p:cNvPr id="6" name="图片 5"/>
          <p:cNvPicPr>
            <a:picLocks noChangeAspect="1"/>
          </p:cNvPicPr>
          <p:nvPr/>
        </p:nvPicPr>
        <p:blipFill>
          <a:blip r:embed="rId2"/>
          <a:stretch>
            <a:fillRect/>
          </a:stretch>
        </p:blipFill>
        <p:spPr>
          <a:xfrm>
            <a:off x="6748145" y="3712845"/>
            <a:ext cx="3705860" cy="2983865"/>
          </a:xfrm>
          <a:prstGeom prst="rect">
            <a:avLst/>
          </a:prstGeom>
        </p:spPr>
      </p:pic>
      <p:pic>
        <p:nvPicPr>
          <p:cNvPr id="5" name="图片 4"/>
          <p:cNvPicPr>
            <a:picLocks noChangeAspect="1"/>
          </p:cNvPicPr>
          <p:nvPr/>
        </p:nvPicPr>
        <p:blipFill>
          <a:blip r:embed="rId3"/>
          <a:stretch>
            <a:fillRect/>
          </a:stretch>
        </p:blipFill>
        <p:spPr>
          <a:xfrm>
            <a:off x="9507855" y="2887980"/>
            <a:ext cx="2454275" cy="694690"/>
          </a:xfrm>
          <a:prstGeom prst="rect">
            <a:avLst/>
          </a:prstGeom>
        </p:spPr>
      </p:pic>
      <p:cxnSp>
        <p:nvCxnSpPr>
          <p:cNvPr id="9" name="直接箭头连接符 8"/>
          <p:cNvCxnSpPr/>
          <p:nvPr/>
        </p:nvCxnSpPr>
        <p:spPr>
          <a:xfrm flipV="1">
            <a:off x="9507855" y="3557270"/>
            <a:ext cx="696595" cy="1032510"/>
          </a:xfrm>
          <a:prstGeom prst="straightConnector1">
            <a:avLst/>
          </a:prstGeom>
          <a:ln>
            <a:headEnd type="oval" w="med" len="med"/>
            <a:tailEnd type="triangle" w="med" len="med"/>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p14:dur="9"/>
    </mc:Choice>
    <mc:Fallback>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框 4"/>
          <p:cNvSpPr txBox="1"/>
          <p:nvPr/>
        </p:nvSpPr>
        <p:spPr>
          <a:xfrm>
            <a:off x="1152525" y="196850"/>
            <a:ext cx="8832850" cy="953135"/>
          </a:xfrm>
          <a:prstGeom prst="rect">
            <a:avLst/>
          </a:prstGeom>
          <a:noFill/>
        </p:spPr>
        <p:txBody>
          <a:bodyPr wrap="square" rtlCol="0">
            <a:spAutoFit/>
          </a:bodyPr>
          <a:p>
            <a:r>
              <a:rPr lang="en-US" altLang="zh-CN">
                <a:solidFill>
                  <a:schemeClr val="accent1">
                    <a:lumMod val="75000"/>
                  </a:schemeClr>
                </a:solidFill>
              </a:rPr>
              <a:t> </a:t>
            </a:r>
            <a:r>
              <a:rPr lang="zh-CN" altLang="en-US" sz="2000">
                <a:solidFill>
                  <a:schemeClr val="accent1">
                    <a:lumMod val="75000"/>
                  </a:schemeClr>
                </a:solidFill>
              </a:rPr>
              <a:t>如图b，残差网络的结构：</a:t>
            </a:r>
            <a:endParaRPr lang="zh-CN" altLang="en-US" sz="2000">
              <a:solidFill>
                <a:schemeClr val="accent1">
                  <a:lumMod val="75000"/>
                </a:schemeClr>
              </a:solidFill>
            </a:endParaRPr>
          </a:p>
          <a:p>
            <a:endParaRPr lang="zh-CN" altLang="en-US">
              <a:solidFill>
                <a:schemeClr val="accent1">
                  <a:lumMod val="75000"/>
                </a:schemeClr>
              </a:solidFill>
            </a:endParaRPr>
          </a:p>
          <a:p>
            <a:endParaRPr lang="zh-CN" altLang="en-US">
              <a:solidFill>
                <a:schemeClr val="accent1">
                  <a:lumMod val="75000"/>
                </a:schemeClr>
              </a:solidFill>
            </a:endParaRPr>
          </a:p>
        </p:txBody>
      </p:sp>
      <p:pic>
        <p:nvPicPr>
          <p:cNvPr id="6" name="图片 5"/>
          <p:cNvPicPr>
            <a:picLocks noChangeAspect="1"/>
          </p:cNvPicPr>
          <p:nvPr/>
        </p:nvPicPr>
        <p:blipFill>
          <a:blip r:embed="rId1"/>
          <a:stretch>
            <a:fillRect/>
          </a:stretch>
        </p:blipFill>
        <p:spPr>
          <a:xfrm>
            <a:off x="1360170" y="738505"/>
            <a:ext cx="4257675" cy="411480"/>
          </a:xfrm>
          <a:prstGeom prst="rect">
            <a:avLst/>
          </a:prstGeom>
        </p:spPr>
      </p:pic>
      <p:sp>
        <p:nvSpPr>
          <p:cNvPr id="7" name="文本框 6"/>
          <p:cNvSpPr txBox="1"/>
          <p:nvPr/>
        </p:nvSpPr>
        <p:spPr>
          <a:xfrm>
            <a:off x="6259195" y="1631315"/>
            <a:ext cx="5043805" cy="6708775"/>
          </a:xfrm>
          <a:prstGeom prst="rect">
            <a:avLst/>
          </a:prstGeom>
          <a:noFill/>
        </p:spPr>
        <p:txBody>
          <a:bodyPr wrap="square" rtlCol="0">
            <a:spAutoFit/>
          </a:bodyPr>
          <a:p>
            <a:endParaRPr lang="zh-CN" altLang="en-US" sz="2000">
              <a:solidFill>
                <a:schemeClr val="accent1">
                  <a:lumMod val="75000"/>
                </a:schemeClr>
              </a:solidFill>
            </a:endParaRPr>
          </a:p>
          <a:p>
            <a:r>
              <a:rPr lang="zh-CN" altLang="en-US" sz="2000">
                <a:solidFill>
                  <a:schemeClr val="accent1">
                    <a:lumMod val="75000"/>
                  </a:schemeClr>
                </a:solidFill>
              </a:rPr>
              <a:t>        </a:t>
            </a:r>
            <a:r>
              <a:rPr lang="zh-CN" altLang="en-US" sz="2000">
                <a:solidFill>
                  <a:schemeClr val="accent1">
                    <a:lumMod val="75000"/>
                  </a:schemeClr>
                </a:solidFill>
                <a:sym typeface="+mn-ea"/>
              </a:rPr>
              <a:t>交通流量受多种复杂外部因素的影响。天气和事件等因素，因此我们将外部因素考虑进去，通过融合的方式，与时间组件部分进行整合。</a:t>
            </a:r>
            <a:endParaRPr lang="zh-CN" altLang="en-US" sz="2000">
              <a:solidFill>
                <a:schemeClr val="accent1">
                  <a:lumMod val="75000"/>
                </a:schemeClr>
              </a:solidFill>
              <a:sym typeface="+mn-ea"/>
            </a:endParaRPr>
          </a:p>
          <a:p>
            <a:r>
              <a:rPr lang="zh-CN" altLang="en-US" sz="2000">
                <a:solidFill>
                  <a:schemeClr val="accent1">
                    <a:lumMod val="75000"/>
                  </a:schemeClr>
                </a:solidFill>
                <a:sym typeface="+mn-ea"/>
              </a:rPr>
              <a:t>        ET表示时间间隔为t的外部因素的特征向量（8维），共有两个完全连接层（two full connections），第一层可以看作是每个子因子的嵌入层，紧接着通过relu激活；第二层用于映射与Xt有相同的shape，在本图中，外部组件的输出被表示为XExt ，参数为θExt.</a:t>
            </a:r>
            <a:endParaRPr lang="zh-CN" altLang="en-US" sz="2000">
              <a:solidFill>
                <a:schemeClr val="accent1">
                  <a:lumMod val="75000"/>
                </a:schemeClr>
              </a:solidFill>
              <a:sym typeface="+mn-ea"/>
            </a:endParaRPr>
          </a:p>
          <a:p>
            <a:endParaRPr lang="zh-CN" altLang="en-US" sz="2000">
              <a:solidFill>
                <a:schemeClr val="accent1">
                  <a:lumMod val="75000"/>
                </a:schemeClr>
              </a:solidFill>
              <a:sym typeface="+mn-ea"/>
            </a:endParaRPr>
          </a:p>
          <a:p>
            <a:r>
              <a:rPr lang="zh-CN" altLang="en-US">
                <a:solidFill>
                  <a:schemeClr val="accent1">
                    <a:lumMod val="75000"/>
                  </a:schemeClr>
                </a:solidFill>
                <a:sym typeface="+mn-ea"/>
              </a:rPr>
              <a:t>            </a:t>
            </a:r>
            <a:endParaRPr lang="zh-CN" altLang="en-US">
              <a:solidFill>
                <a:schemeClr val="accent1">
                  <a:lumMod val="75000"/>
                </a:schemeClr>
              </a:solidFill>
              <a:sym typeface="+mn-ea"/>
            </a:endParaRPr>
          </a:p>
          <a:p>
            <a:endParaRPr lang="zh-CN" altLang="en-US">
              <a:solidFill>
                <a:schemeClr val="accent1">
                  <a:lumMod val="75000"/>
                </a:schemeClr>
              </a:solidFill>
              <a:sym typeface="+mn-ea"/>
            </a:endParaRPr>
          </a:p>
          <a:p>
            <a:endParaRPr lang="zh-CN" altLang="en-US">
              <a:solidFill>
                <a:schemeClr val="accent1">
                  <a:lumMod val="75000"/>
                </a:schemeClr>
              </a:solidFill>
              <a:sym typeface="+mn-ea"/>
            </a:endParaRPr>
          </a:p>
          <a:p>
            <a:endParaRPr lang="zh-CN" altLang="en-US">
              <a:solidFill>
                <a:schemeClr val="accent1">
                  <a:lumMod val="75000"/>
                </a:schemeClr>
              </a:solidFill>
              <a:sym typeface="+mn-ea"/>
            </a:endParaRPr>
          </a:p>
          <a:p>
            <a:endParaRPr lang="zh-CN" altLang="en-US">
              <a:solidFill>
                <a:schemeClr val="accent1">
                  <a:lumMod val="75000"/>
                </a:schemeClr>
              </a:solidFill>
              <a:sym typeface="+mn-ea"/>
            </a:endParaRPr>
          </a:p>
          <a:p>
            <a:endParaRPr lang="zh-CN" altLang="en-US" sz="2000">
              <a:solidFill>
                <a:schemeClr val="accent1">
                  <a:lumMod val="75000"/>
                </a:schemeClr>
              </a:solidFill>
              <a:sym typeface="+mn-ea"/>
            </a:endParaRPr>
          </a:p>
          <a:p>
            <a:endParaRPr lang="zh-CN" altLang="en-US" sz="2000">
              <a:solidFill>
                <a:schemeClr val="accent1">
                  <a:lumMod val="75000"/>
                </a:schemeClr>
              </a:solidFill>
              <a:sym typeface="+mn-ea"/>
            </a:endParaRPr>
          </a:p>
          <a:p>
            <a:endParaRPr lang="zh-CN" altLang="en-US" sz="2000">
              <a:solidFill>
                <a:schemeClr val="accent1">
                  <a:lumMod val="75000"/>
                </a:schemeClr>
              </a:solidFill>
              <a:sym typeface="+mn-ea"/>
            </a:endParaRPr>
          </a:p>
          <a:p>
            <a:endParaRPr lang="zh-CN" altLang="en-US" sz="2000">
              <a:solidFill>
                <a:schemeClr val="accent1">
                  <a:lumMod val="75000"/>
                </a:schemeClr>
              </a:solidFill>
              <a:sym typeface="+mn-ea"/>
            </a:endParaRPr>
          </a:p>
          <a:p>
            <a:endParaRPr lang="zh-CN" altLang="en-US" sz="2000">
              <a:solidFill>
                <a:schemeClr val="accent1">
                  <a:lumMod val="75000"/>
                </a:schemeClr>
              </a:solidFill>
              <a:sym typeface="+mn-ea"/>
            </a:endParaRPr>
          </a:p>
        </p:txBody>
      </p:sp>
      <p:pic>
        <p:nvPicPr>
          <p:cNvPr id="8" name="图片 7"/>
          <p:cNvPicPr>
            <a:picLocks noChangeAspect="1"/>
          </p:cNvPicPr>
          <p:nvPr/>
        </p:nvPicPr>
        <p:blipFill>
          <a:blip r:embed="rId2"/>
          <a:stretch>
            <a:fillRect/>
          </a:stretch>
        </p:blipFill>
        <p:spPr>
          <a:xfrm>
            <a:off x="1129030" y="1631315"/>
            <a:ext cx="5038090" cy="5020945"/>
          </a:xfrm>
          <a:prstGeom prst="rect">
            <a:avLst/>
          </a:prstGeom>
        </p:spPr>
      </p:pic>
      <p:sp>
        <p:nvSpPr>
          <p:cNvPr id="9" name="文本框 8"/>
          <p:cNvSpPr txBox="1"/>
          <p:nvPr/>
        </p:nvSpPr>
        <p:spPr>
          <a:xfrm>
            <a:off x="378460" y="1149985"/>
            <a:ext cx="4750435" cy="583565"/>
          </a:xfrm>
          <a:prstGeom prst="rect">
            <a:avLst/>
          </a:prstGeom>
          <a:noFill/>
        </p:spPr>
        <p:txBody>
          <a:bodyPr wrap="square" rtlCol="0">
            <a:spAutoFit/>
          </a:bodyPr>
          <a:p>
            <a:r>
              <a:rPr lang="en-US" altLang="zh-CN" sz="3200" dirty="0" smtClean="0">
                <a:solidFill>
                  <a:srgbClr val="005188"/>
                </a:solidFill>
                <a:cs typeface="+mn-ea"/>
                <a:sym typeface="+mn-ea"/>
              </a:rPr>
              <a:t>4.2. 外部组件（external ）</a:t>
            </a:r>
            <a:endParaRPr lang="en-US" altLang="zh-CN" sz="3200" dirty="0" smtClean="0">
              <a:solidFill>
                <a:srgbClr val="005188"/>
              </a:solidFill>
              <a:cs typeface="+mn-ea"/>
              <a:sym typeface="+mn-ea"/>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框 4"/>
          <p:cNvSpPr txBox="1"/>
          <p:nvPr/>
        </p:nvSpPr>
        <p:spPr>
          <a:xfrm>
            <a:off x="4864735" y="605155"/>
            <a:ext cx="7464425" cy="6892925"/>
          </a:xfrm>
          <a:prstGeom prst="rect">
            <a:avLst/>
          </a:prstGeom>
          <a:noFill/>
        </p:spPr>
        <p:txBody>
          <a:bodyPr wrap="square" rtlCol="0">
            <a:spAutoFit/>
          </a:bodyPr>
          <a:p>
            <a:endParaRPr lang="zh-CN" altLang="en-US" sz="2000" b="1">
              <a:solidFill>
                <a:schemeClr val="accent1">
                  <a:lumMod val="75000"/>
                </a:schemeClr>
              </a:solidFill>
            </a:endParaRPr>
          </a:p>
          <a:p>
            <a:r>
              <a:rPr lang="zh-CN" altLang="en-US">
                <a:solidFill>
                  <a:schemeClr val="accent1">
                    <a:lumMod val="75000"/>
                  </a:schemeClr>
                </a:solidFill>
              </a:rPr>
              <a:t>              </a:t>
            </a:r>
            <a:r>
              <a:rPr lang="zh-CN" altLang="en-US" sz="2000">
                <a:solidFill>
                  <a:schemeClr val="accent1">
                    <a:lumMod val="75000"/>
                  </a:schemeClr>
                </a:solidFill>
              </a:rPr>
              <a:t>本部分</a:t>
            </a:r>
            <a:r>
              <a:rPr lang="zh-CN" altLang="en-US" sz="2000">
                <a:solidFill>
                  <a:schemeClr val="accent1">
                    <a:lumMod val="75000"/>
                  </a:schemeClr>
                </a:solidFill>
                <a:sym typeface="+mn-ea"/>
              </a:rPr>
              <a:t>主要解决如何融合前三个时间组件与外部组件。</a:t>
            </a:r>
            <a:endParaRPr lang="zh-CN" altLang="en-US" sz="2000">
              <a:solidFill>
                <a:schemeClr val="accent1">
                  <a:lumMod val="75000"/>
                </a:schemeClr>
              </a:solidFill>
              <a:sym typeface="+mn-ea"/>
            </a:endParaRPr>
          </a:p>
          <a:p>
            <a:endParaRPr lang="zh-CN" altLang="en-US" sz="2000">
              <a:solidFill>
                <a:schemeClr val="accent1">
                  <a:lumMod val="75000"/>
                </a:schemeClr>
              </a:solidFill>
              <a:sym typeface="+mn-ea"/>
            </a:endParaRPr>
          </a:p>
          <a:p>
            <a:pPr marL="0" indent="0">
              <a:buNone/>
            </a:pPr>
            <a:r>
              <a:rPr lang="zh-CN" altLang="en-US" sz="2000">
                <a:solidFill>
                  <a:schemeClr val="accent1">
                    <a:lumMod val="75000"/>
                  </a:schemeClr>
                </a:solidFill>
              </a:rPr>
              <a:t>         解决方案：</a:t>
            </a:r>
            <a:r>
              <a:rPr lang="zh-CN" altLang="en-US" sz="2000">
                <a:solidFill>
                  <a:schemeClr val="accent1">
                    <a:lumMod val="75000"/>
                  </a:schemeClr>
                </a:solidFill>
                <a:sym typeface="+mn-ea"/>
              </a:rPr>
              <a:t>首先将前三个组件与基于参数矩阵的融合方法，然后进一步与外部组件相结合。</a:t>
            </a:r>
            <a:endParaRPr lang="zh-CN" altLang="en-US" sz="2000">
              <a:solidFill>
                <a:schemeClr val="accent1">
                  <a:lumMod val="75000"/>
                </a:schemeClr>
              </a:solidFill>
              <a:sym typeface="+mn-ea"/>
            </a:endParaRPr>
          </a:p>
          <a:p>
            <a:pPr marL="0" indent="0">
              <a:buNone/>
            </a:pPr>
            <a:r>
              <a:rPr lang="zh-CN" altLang="en-US" sz="2000">
                <a:solidFill>
                  <a:schemeClr val="accent1">
                    <a:lumMod val="75000"/>
                  </a:schemeClr>
                </a:solidFill>
                <a:sym typeface="+mn-ea"/>
              </a:rPr>
              <a:t>       （1）基于参数矩阵的融合（先对前三个时间组件进行融合）</a:t>
            </a:r>
            <a:endParaRPr lang="zh-CN" altLang="en-US" sz="2000">
              <a:solidFill>
                <a:schemeClr val="accent1">
                  <a:lumMod val="75000"/>
                </a:schemeClr>
              </a:solidFill>
              <a:sym typeface="+mn-ea"/>
            </a:endParaRPr>
          </a:p>
          <a:p>
            <a:pPr marL="0" indent="0">
              <a:buNone/>
            </a:pPr>
            <a:r>
              <a:rPr lang="zh-CN" altLang="en-US" sz="2000">
                <a:solidFill>
                  <a:schemeClr val="accent1">
                    <a:lumMod val="75000"/>
                  </a:schemeClr>
                </a:solidFill>
                <a:sym typeface="+mn-ea"/>
              </a:rPr>
              <a:t>         我们将时间组件的前三个组件（即clossness、period、trend）融合如下：</a:t>
            </a:r>
            <a:endParaRPr lang="zh-CN" altLang="en-US" sz="2000">
              <a:solidFill>
                <a:schemeClr val="accent1">
                  <a:lumMod val="75000"/>
                </a:schemeClr>
              </a:solidFill>
              <a:sym typeface="+mn-ea"/>
            </a:endParaRPr>
          </a:p>
          <a:p>
            <a:pPr marL="0" indent="0">
              <a:buNone/>
            </a:pPr>
            <a:r>
              <a:rPr lang="zh-CN" altLang="en-US" sz="2000">
                <a:solidFill>
                  <a:schemeClr val="accent1">
                    <a:lumMod val="75000"/>
                  </a:schemeClr>
                </a:solidFill>
                <a:sym typeface="+mn-ea"/>
              </a:rPr>
              <a:t>                   </a:t>
            </a:r>
            <a:endParaRPr lang="zh-CN" altLang="en-US" sz="2000">
              <a:solidFill>
                <a:schemeClr val="accent1">
                  <a:lumMod val="75000"/>
                </a:schemeClr>
              </a:solidFill>
              <a:sym typeface="+mn-ea"/>
            </a:endParaRPr>
          </a:p>
          <a:p>
            <a:pPr marL="0" indent="0">
              <a:buNone/>
            </a:pPr>
            <a:r>
              <a:rPr lang="zh-CN" altLang="en-US" sz="2000">
                <a:solidFill>
                  <a:schemeClr val="accent1">
                    <a:lumMod val="75000"/>
                  </a:schemeClr>
                </a:solidFill>
                <a:sym typeface="+mn-ea"/>
              </a:rPr>
              <a:t>                   </a:t>
            </a:r>
            <a:endParaRPr lang="zh-CN" altLang="en-US" sz="2000">
              <a:solidFill>
                <a:schemeClr val="accent1">
                  <a:lumMod val="75000"/>
                </a:schemeClr>
              </a:solidFill>
              <a:sym typeface="+mn-ea"/>
            </a:endParaRPr>
          </a:p>
          <a:p>
            <a:r>
              <a:rPr lang="zh-CN" altLang="en-US" sz="2000">
                <a:solidFill>
                  <a:schemeClr val="accent1">
                    <a:lumMod val="75000"/>
                  </a:schemeClr>
                </a:solidFill>
              </a:rPr>
              <a:t>                     </a:t>
            </a:r>
            <a:endParaRPr lang="zh-CN" altLang="en-US" sz="2000">
              <a:solidFill>
                <a:schemeClr val="accent1">
                  <a:lumMod val="75000"/>
                </a:schemeClr>
              </a:solidFill>
            </a:endParaRPr>
          </a:p>
          <a:p>
            <a:r>
              <a:rPr lang="zh-CN" altLang="en-US" sz="2000">
                <a:solidFill>
                  <a:schemeClr val="accent1">
                    <a:lumMod val="75000"/>
                  </a:schemeClr>
                </a:solidFill>
              </a:rPr>
              <a:t>                     </a:t>
            </a:r>
            <a:endParaRPr lang="zh-CN" altLang="en-US" sz="2000">
              <a:solidFill>
                <a:schemeClr val="accent1">
                  <a:lumMod val="75000"/>
                </a:schemeClr>
              </a:solidFill>
            </a:endParaRPr>
          </a:p>
          <a:p>
            <a:r>
              <a:rPr lang="zh-CN" altLang="en-US" sz="2000">
                <a:solidFill>
                  <a:schemeClr val="accent1">
                    <a:lumMod val="75000"/>
                  </a:schemeClr>
                </a:solidFill>
              </a:rPr>
              <a:t>        （其中，</a:t>
            </a:r>
            <a:r>
              <a:rPr lang="zh-CN" altLang="en-US" sz="2000">
                <a:solidFill>
                  <a:schemeClr val="accent1">
                    <a:lumMod val="75000"/>
                  </a:schemeClr>
                </a:solidFill>
                <a:sym typeface="+mn-ea"/>
              </a:rPr>
              <a:t>Wc、Wp和Wq是可学习的参数</a:t>
            </a:r>
            <a:r>
              <a:rPr lang="zh-CN" altLang="en-US" sz="2000">
                <a:solidFill>
                  <a:schemeClr val="accent1">
                    <a:lumMod val="75000"/>
                  </a:schemeClr>
                </a:solidFill>
              </a:rPr>
              <a:t>）</a:t>
            </a:r>
            <a:endParaRPr lang="zh-CN" altLang="en-US" sz="2000">
              <a:solidFill>
                <a:schemeClr val="accent1">
                  <a:lumMod val="75000"/>
                </a:schemeClr>
              </a:solidFill>
            </a:endParaRPr>
          </a:p>
          <a:p>
            <a:r>
              <a:rPr lang="zh-CN" altLang="en-US" sz="2000">
                <a:solidFill>
                  <a:schemeClr val="accent1">
                    <a:lumMod val="75000"/>
                  </a:schemeClr>
                </a:solidFill>
              </a:rPr>
              <a:t>              这三个权重参数其实都有各自的意义。</a:t>
            </a:r>
            <a:endParaRPr lang="zh-CN" altLang="en-US" sz="2000">
              <a:solidFill>
                <a:schemeClr val="accent1">
                  <a:lumMod val="75000"/>
                </a:schemeClr>
              </a:solidFill>
            </a:endParaRPr>
          </a:p>
          <a:p>
            <a:endParaRPr lang="zh-CN" altLang="en-US">
              <a:solidFill>
                <a:schemeClr val="accent1">
                  <a:lumMod val="75000"/>
                </a:schemeClr>
              </a:solidFill>
            </a:endParaRPr>
          </a:p>
          <a:p>
            <a:r>
              <a:rPr lang="zh-CN" altLang="en-US">
                <a:solidFill>
                  <a:schemeClr val="accent1">
                    <a:lumMod val="75000"/>
                  </a:schemeClr>
                </a:solidFill>
              </a:rPr>
              <a:t>            </a:t>
            </a:r>
            <a:endParaRPr lang="zh-CN" altLang="en-US">
              <a:solidFill>
                <a:schemeClr val="accent1">
                  <a:lumMod val="75000"/>
                </a:schemeClr>
              </a:solidFill>
              <a:sym typeface="+mn-ea"/>
            </a:endParaRPr>
          </a:p>
          <a:p>
            <a:r>
              <a:rPr lang="en-US" altLang="zh-CN">
                <a:solidFill>
                  <a:schemeClr val="accent1">
                    <a:lumMod val="75000"/>
                  </a:schemeClr>
                </a:solidFill>
                <a:sym typeface="+mn-ea"/>
              </a:rPr>
              <a:t>                   </a:t>
            </a:r>
            <a:endParaRPr lang="en-US" altLang="zh-CN">
              <a:solidFill>
                <a:schemeClr val="accent1">
                  <a:lumMod val="75000"/>
                </a:schemeClr>
              </a:solidFill>
              <a:sym typeface="+mn-ea"/>
            </a:endParaRPr>
          </a:p>
          <a:p>
            <a:endParaRPr lang="en-US" altLang="zh-CN">
              <a:solidFill>
                <a:schemeClr val="accent1">
                  <a:lumMod val="75000"/>
                </a:schemeClr>
              </a:solidFill>
              <a:sym typeface="+mn-ea"/>
            </a:endParaRPr>
          </a:p>
          <a:p>
            <a:endParaRPr lang="en-US" altLang="zh-CN">
              <a:solidFill>
                <a:schemeClr val="accent1">
                  <a:lumMod val="75000"/>
                </a:schemeClr>
              </a:solidFill>
              <a:sym typeface="+mn-ea"/>
            </a:endParaRPr>
          </a:p>
          <a:p>
            <a:endParaRPr lang="en-US" altLang="zh-CN">
              <a:solidFill>
                <a:schemeClr val="accent1">
                  <a:lumMod val="75000"/>
                </a:schemeClr>
              </a:solidFill>
              <a:sym typeface="+mn-ea"/>
            </a:endParaRPr>
          </a:p>
          <a:p>
            <a:endParaRPr lang="en-US" altLang="zh-CN">
              <a:solidFill>
                <a:schemeClr val="accent1">
                  <a:lumMod val="75000"/>
                </a:schemeClr>
              </a:solidFill>
              <a:sym typeface="+mn-ea"/>
            </a:endParaRPr>
          </a:p>
          <a:p>
            <a:endParaRPr lang="en-US" altLang="zh-CN">
              <a:solidFill>
                <a:schemeClr val="accent1">
                  <a:lumMod val="75000"/>
                </a:schemeClr>
              </a:solidFill>
              <a:sym typeface="+mn-ea"/>
            </a:endParaRPr>
          </a:p>
          <a:p>
            <a:endParaRPr lang="en-US" altLang="zh-CN">
              <a:solidFill>
                <a:schemeClr val="accent1">
                  <a:lumMod val="75000"/>
                </a:schemeClr>
              </a:solidFill>
              <a:sym typeface="+mn-ea"/>
            </a:endParaRPr>
          </a:p>
        </p:txBody>
      </p:sp>
      <p:pic>
        <p:nvPicPr>
          <p:cNvPr id="6" name="图片 5"/>
          <p:cNvPicPr>
            <a:picLocks noChangeAspect="1"/>
          </p:cNvPicPr>
          <p:nvPr/>
        </p:nvPicPr>
        <p:blipFill>
          <a:blip r:embed="rId1"/>
          <a:stretch>
            <a:fillRect/>
          </a:stretch>
        </p:blipFill>
        <p:spPr>
          <a:xfrm>
            <a:off x="5826125" y="3308350"/>
            <a:ext cx="5541645" cy="569595"/>
          </a:xfrm>
          <a:prstGeom prst="rect">
            <a:avLst/>
          </a:prstGeom>
        </p:spPr>
      </p:pic>
      <p:sp>
        <p:nvSpPr>
          <p:cNvPr id="8" name="文本框 7"/>
          <p:cNvSpPr txBox="1"/>
          <p:nvPr/>
        </p:nvSpPr>
        <p:spPr>
          <a:xfrm>
            <a:off x="257175" y="354965"/>
            <a:ext cx="3080385" cy="583565"/>
          </a:xfrm>
          <a:prstGeom prst="rect">
            <a:avLst/>
          </a:prstGeom>
          <a:noFill/>
        </p:spPr>
        <p:txBody>
          <a:bodyPr wrap="square" rtlCol="0">
            <a:spAutoFit/>
          </a:bodyPr>
          <a:p>
            <a:r>
              <a:rPr lang="en-US" altLang="zh-CN" sz="3200" dirty="0" smtClean="0">
                <a:solidFill>
                  <a:srgbClr val="005188"/>
                </a:solidFill>
                <a:cs typeface="+mn-ea"/>
                <a:sym typeface="+mn-ea"/>
              </a:rPr>
              <a:t>4.3  融合</a:t>
            </a:r>
            <a:endParaRPr lang="en-US" altLang="zh-CN" sz="3200" dirty="0" smtClean="0">
              <a:solidFill>
                <a:srgbClr val="005188"/>
              </a:solidFill>
              <a:cs typeface="+mn-ea"/>
              <a:sym typeface="+mn-ea"/>
            </a:endParaRPr>
          </a:p>
        </p:txBody>
      </p:sp>
      <p:pic>
        <p:nvPicPr>
          <p:cNvPr id="9" name="图片 8"/>
          <p:cNvPicPr>
            <a:picLocks noChangeAspect="1"/>
          </p:cNvPicPr>
          <p:nvPr/>
        </p:nvPicPr>
        <p:blipFill>
          <a:blip r:embed="rId2"/>
          <a:srcRect b="14152"/>
          <a:stretch>
            <a:fillRect/>
          </a:stretch>
        </p:blipFill>
        <p:spPr>
          <a:xfrm>
            <a:off x="-144145" y="1194435"/>
            <a:ext cx="5051425" cy="4534535"/>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2"/>
          <p:cNvSpPr txBox="1"/>
          <p:nvPr/>
        </p:nvSpPr>
        <p:spPr>
          <a:xfrm>
            <a:off x="1192479" y="292682"/>
            <a:ext cx="2737705" cy="425183"/>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zh-CN" altLang="en-US" sz="3200" b="0" dirty="0" smtClean="0">
              <a:solidFill>
                <a:srgbClr val="005188"/>
              </a:solidFill>
              <a:latin typeface="+mn-lt"/>
              <a:ea typeface="+mn-ea"/>
              <a:cs typeface="+mn-ea"/>
              <a:sym typeface="+mn-lt"/>
            </a:endParaRPr>
          </a:p>
        </p:txBody>
      </p:sp>
      <p:sp>
        <p:nvSpPr>
          <p:cNvPr id="19" name="文本框 18"/>
          <p:cNvSpPr txBox="1"/>
          <p:nvPr/>
        </p:nvSpPr>
        <p:spPr>
          <a:xfrm>
            <a:off x="600075" y="901700"/>
            <a:ext cx="10991215" cy="1476375"/>
          </a:xfrm>
          <a:prstGeom prst="rect">
            <a:avLst/>
          </a:prstGeom>
          <a:noFill/>
        </p:spPr>
        <p:txBody>
          <a:bodyPr wrap="square" rtlCol="0">
            <a:spAutoFit/>
          </a:bodyPr>
          <a:p>
            <a:pPr marL="342900" indent="-342900">
              <a:lnSpc>
                <a:spcPct val="150000"/>
              </a:lnSpc>
              <a:buClr>
                <a:srgbClr val="5B9BD5"/>
              </a:buClr>
              <a:buFont typeface="Arial" panose="020B0604020202020204" pitchFamily="34" charset="0"/>
              <a:buChar char="•"/>
            </a:pPr>
            <a:r>
              <a:rPr lang="zh-CN" altLang="en-US" sz="2000">
                <a:solidFill>
                  <a:schemeClr val="accent1">
                    <a:lumMod val="75000"/>
                  </a:schemeClr>
                </a:solidFill>
                <a:sym typeface="+mn-ea"/>
              </a:rPr>
              <a:t>以下三个图是将模型训练完成之后，对</a:t>
            </a:r>
            <a:r>
              <a:rPr lang="en-US" altLang="zh-CN" sz="2000">
                <a:solidFill>
                  <a:schemeClr val="accent1">
                    <a:lumMod val="75000"/>
                  </a:schemeClr>
                </a:solidFill>
                <a:sym typeface="+mn-ea"/>
              </a:rPr>
              <a:t>Wc</a:t>
            </a:r>
            <a:r>
              <a:rPr lang="zh-CN" altLang="en-US" sz="2000">
                <a:solidFill>
                  <a:schemeClr val="accent1">
                    <a:lumMod val="75000"/>
                  </a:schemeClr>
                </a:solidFill>
                <a:sym typeface="+mn-ea"/>
              </a:rPr>
              <a:t>、</a:t>
            </a:r>
            <a:r>
              <a:rPr lang="en-US" altLang="zh-CN" sz="2000">
                <a:solidFill>
                  <a:schemeClr val="accent1">
                    <a:lumMod val="75000"/>
                  </a:schemeClr>
                </a:solidFill>
                <a:sym typeface="+mn-ea"/>
              </a:rPr>
              <a:t>Wp</a:t>
            </a:r>
            <a:r>
              <a:rPr lang="zh-CN" altLang="en-US" sz="2000">
                <a:solidFill>
                  <a:schemeClr val="accent1">
                    <a:lumMod val="75000"/>
                  </a:schemeClr>
                </a:solidFill>
                <a:sym typeface="+mn-ea"/>
              </a:rPr>
              <a:t>、</a:t>
            </a:r>
            <a:r>
              <a:rPr lang="en-US" altLang="zh-CN" sz="2000">
                <a:solidFill>
                  <a:schemeClr val="accent1">
                    <a:lumMod val="75000"/>
                  </a:schemeClr>
                </a:solidFill>
                <a:sym typeface="+mn-ea"/>
              </a:rPr>
              <a:t>Wq</a:t>
            </a:r>
            <a:r>
              <a:rPr lang="zh-CN" altLang="en-US" sz="2000">
                <a:solidFill>
                  <a:schemeClr val="accent1">
                    <a:lumMod val="75000"/>
                  </a:schemeClr>
                </a:solidFill>
                <a:sym typeface="+mn-ea"/>
              </a:rPr>
              <a:t>参数可视化的结果。</a:t>
            </a:r>
            <a:endParaRPr lang="zh-CN" altLang="en-US" sz="2000">
              <a:solidFill>
                <a:schemeClr val="accent1">
                  <a:lumMod val="75000"/>
                </a:schemeClr>
              </a:solidFill>
              <a:sym typeface="+mn-ea"/>
            </a:endParaRPr>
          </a:p>
          <a:p>
            <a:pPr marL="342900" indent="-342900">
              <a:lnSpc>
                <a:spcPct val="150000"/>
              </a:lnSpc>
              <a:buClr>
                <a:srgbClr val="5B9BD5"/>
              </a:buClr>
              <a:buFont typeface="Arial" panose="020B0604020202020204" pitchFamily="34" charset="0"/>
              <a:buChar char="•"/>
            </a:pPr>
            <a:r>
              <a:rPr lang="zh-CN" altLang="en-US" sz="2000">
                <a:solidFill>
                  <a:schemeClr val="accent1">
                    <a:lumMod val="75000"/>
                  </a:schemeClr>
                </a:solidFill>
                <a:sym typeface="+mn-ea"/>
              </a:rPr>
              <a:t>如中图是时间周期性的可视化，可以看出长安公园的周期性特别强，因为公园在工作日时人少，休息日人很多，周期性强，相对的，医院的周期性很弱，因为得病是突发情况。</a:t>
            </a:r>
            <a:endParaRPr lang="zh-CN" altLang="en-US" sz="2000">
              <a:solidFill>
                <a:schemeClr val="accent1">
                  <a:lumMod val="75000"/>
                </a:schemeClr>
              </a:solidFill>
              <a:sym typeface="+mn-ea"/>
            </a:endParaRPr>
          </a:p>
        </p:txBody>
      </p:sp>
      <p:sp>
        <p:nvSpPr>
          <p:cNvPr id="3" name="文本占位符 2"/>
          <p:cNvSpPr txBox="1"/>
          <p:nvPr/>
        </p:nvSpPr>
        <p:spPr>
          <a:xfrm>
            <a:off x="1192530" y="292735"/>
            <a:ext cx="5913755" cy="425450"/>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3200" b="0" dirty="0" smtClean="0">
                <a:solidFill>
                  <a:srgbClr val="005188"/>
                </a:solidFill>
                <a:latin typeface="+mn-lt"/>
                <a:ea typeface="+mn-ea"/>
                <a:cs typeface="+mn-ea"/>
                <a:sym typeface="+mn-lt"/>
              </a:rPr>
              <a:t>时间属性参数</a:t>
            </a:r>
            <a:r>
              <a:rPr lang="en-US" altLang="zh-CN" sz="3200" b="0" dirty="0" smtClean="0">
                <a:solidFill>
                  <a:srgbClr val="005188"/>
                </a:solidFill>
                <a:latin typeface="+mn-lt"/>
                <a:ea typeface="+mn-ea"/>
                <a:cs typeface="+mn-ea"/>
                <a:sym typeface="+mn-lt"/>
              </a:rPr>
              <a:t> </a:t>
            </a:r>
            <a:endParaRPr lang="en-US" altLang="zh-CN" sz="3200" b="0" dirty="0" smtClean="0">
              <a:solidFill>
                <a:srgbClr val="005188"/>
              </a:solidFill>
              <a:latin typeface="+mn-lt"/>
              <a:ea typeface="+mn-ea"/>
              <a:cs typeface="+mn-ea"/>
              <a:sym typeface="+mn-lt"/>
            </a:endParaRPr>
          </a:p>
        </p:txBody>
      </p:sp>
      <p:pic>
        <p:nvPicPr>
          <p:cNvPr id="5" name="图片 4"/>
          <p:cNvPicPr>
            <a:picLocks noChangeAspect="1"/>
          </p:cNvPicPr>
          <p:nvPr/>
        </p:nvPicPr>
        <p:blipFill>
          <a:blip r:embed="rId1"/>
          <a:stretch>
            <a:fillRect/>
          </a:stretch>
        </p:blipFill>
        <p:spPr>
          <a:xfrm>
            <a:off x="4868545" y="2308225"/>
            <a:ext cx="3295015" cy="4476115"/>
          </a:xfrm>
          <a:prstGeom prst="rect">
            <a:avLst/>
          </a:prstGeom>
        </p:spPr>
      </p:pic>
      <p:pic>
        <p:nvPicPr>
          <p:cNvPr id="7" name="图片 6"/>
          <p:cNvPicPr>
            <a:picLocks noChangeAspect="1"/>
          </p:cNvPicPr>
          <p:nvPr/>
        </p:nvPicPr>
        <p:blipFill>
          <a:blip r:embed="rId2"/>
          <a:stretch>
            <a:fillRect/>
          </a:stretch>
        </p:blipFill>
        <p:spPr>
          <a:xfrm>
            <a:off x="845185" y="2336800"/>
            <a:ext cx="3209290" cy="4447540"/>
          </a:xfrm>
          <a:prstGeom prst="rect">
            <a:avLst/>
          </a:prstGeom>
        </p:spPr>
      </p:pic>
      <p:pic>
        <p:nvPicPr>
          <p:cNvPr id="8" name="图片 7"/>
          <p:cNvPicPr>
            <a:picLocks noChangeAspect="1"/>
          </p:cNvPicPr>
          <p:nvPr/>
        </p:nvPicPr>
        <p:blipFill>
          <a:blip r:embed="rId3"/>
          <a:stretch>
            <a:fillRect/>
          </a:stretch>
        </p:blipFill>
        <p:spPr>
          <a:xfrm>
            <a:off x="8789670" y="2355850"/>
            <a:ext cx="3142615" cy="438086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9"/>
    </mc:Choice>
    <mc:Fallback>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框 4"/>
          <p:cNvSpPr txBox="1"/>
          <p:nvPr/>
        </p:nvSpPr>
        <p:spPr>
          <a:xfrm>
            <a:off x="662940" y="382270"/>
            <a:ext cx="10477500" cy="4276725"/>
          </a:xfrm>
          <a:prstGeom prst="rect">
            <a:avLst/>
          </a:prstGeom>
          <a:noFill/>
        </p:spPr>
        <p:txBody>
          <a:bodyPr wrap="square" rtlCol="0">
            <a:spAutoFit/>
          </a:bodyPr>
          <a:p>
            <a:pPr algn="l">
              <a:buNone/>
            </a:pPr>
            <a:r>
              <a:rPr lang="zh-CN" altLang="en-US" sz="2000">
                <a:solidFill>
                  <a:schemeClr val="accent1">
                    <a:lumMod val="75000"/>
                  </a:schemeClr>
                </a:solidFill>
                <a:sym typeface="+mn-ea"/>
              </a:rPr>
              <a:t>（2）与外部因素的融合</a:t>
            </a:r>
            <a:endParaRPr lang="zh-CN" altLang="en-US" sz="2000">
              <a:solidFill>
                <a:schemeClr val="accent1">
                  <a:lumMod val="75000"/>
                </a:schemeClr>
              </a:solidFill>
              <a:sym typeface="+mn-ea"/>
            </a:endParaRPr>
          </a:p>
          <a:p>
            <a:pPr algn="l">
              <a:buNone/>
            </a:pPr>
            <a:r>
              <a:rPr lang="zh-CN" altLang="en-US" sz="2000">
                <a:solidFill>
                  <a:schemeClr val="accent1">
                    <a:lumMod val="75000"/>
                  </a:schemeClr>
                </a:solidFill>
                <a:sym typeface="+mn-ea"/>
              </a:rPr>
              <a:t>  </a:t>
            </a:r>
            <a:endParaRPr lang="zh-CN" altLang="en-US" sz="2000">
              <a:solidFill>
                <a:schemeClr val="accent1">
                  <a:lumMod val="75000"/>
                </a:schemeClr>
              </a:solidFill>
              <a:sym typeface="+mn-ea"/>
            </a:endParaRPr>
          </a:p>
          <a:p>
            <a:pPr algn="l">
              <a:buNone/>
            </a:pPr>
            <a:r>
              <a:rPr lang="zh-CN" altLang="en-US" sz="2000">
                <a:solidFill>
                  <a:schemeClr val="accent1">
                    <a:lumMod val="75000"/>
                  </a:schemeClr>
                </a:solidFill>
                <a:sym typeface="+mn-ea"/>
              </a:rPr>
              <a:t>         我们在这里直接将前三个组件的输出与外部组件的输出合并，最后，预测在第t个时间间隔的值，通过表示，定义为：</a:t>
            </a:r>
            <a:r>
              <a:rPr lang="zh-CN" altLang="en-US" sz="2000">
                <a:solidFill>
                  <a:schemeClr val="accent1">
                    <a:lumMod val="75000"/>
                  </a:schemeClr>
                </a:solidFill>
              </a:rPr>
              <a:t>      </a:t>
            </a:r>
            <a:endParaRPr lang="zh-CN" altLang="en-US" sz="2000">
              <a:solidFill>
                <a:schemeClr val="accent1">
                  <a:lumMod val="75000"/>
                </a:schemeClr>
              </a:solidFill>
            </a:endParaRPr>
          </a:p>
          <a:p>
            <a:pPr algn="l">
              <a:buNone/>
            </a:pPr>
            <a:endParaRPr lang="zh-CN" altLang="en-US" sz="2000">
              <a:solidFill>
                <a:schemeClr val="accent1">
                  <a:lumMod val="75000"/>
                </a:schemeClr>
              </a:solidFill>
            </a:endParaRPr>
          </a:p>
          <a:p>
            <a:pPr algn="l">
              <a:buNone/>
            </a:pPr>
            <a:endParaRPr lang="zh-CN" altLang="en-US" sz="2000">
              <a:solidFill>
                <a:schemeClr val="accent1">
                  <a:lumMod val="75000"/>
                </a:schemeClr>
              </a:solidFill>
            </a:endParaRPr>
          </a:p>
          <a:p>
            <a:pPr algn="l">
              <a:buNone/>
            </a:pPr>
            <a:endParaRPr lang="zh-CN" altLang="en-US" sz="2000">
              <a:solidFill>
                <a:schemeClr val="accent1">
                  <a:lumMod val="75000"/>
                </a:schemeClr>
              </a:solidFill>
            </a:endParaRPr>
          </a:p>
          <a:p>
            <a:pPr algn="l">
              <a:buNone/>
            </a:pPr>
            <a:r>
              <a:rPr lang="zh-CN" altLang="en-US" sz="2000">
                <a:solidFill>
                  <a:schemeClr val="accent1">
                    <a:lumMod val="75000"/>
                  </a:schemeClr>
                </a:solidFill>
              </a:rPr>
              <a:t>         最后，通过</a:t>
            </a:r>
            <a:r>
              <a:rPr lang="zh-CN" altLang="en-US" sz="2000">
                <a:solidFill>
                  <a:schemeClr val="accent1">
                    <a:lumMod val="75000"/>
                  </a:schemeClr>
                </a:solidFill>
                <a:sym typeface="+mn-ea"/>
              </a:rPr>
              <a:t>在双曲正切函数，保证输出值在-1到1之间。我们的ST-Resnet可以从三个流量矩阵和外部组件训练XT，通过最小化平均预测流量矩阵和真实流量矩阵的平方误差：</a:t>
            </a:r>
            <a:endParaRPr lang="zh-CN" altLang="en-US" sz="2000">
              <a:solidFill>
                <a:schemeClr val="accent1">
                  <a:lumMod val="75000"/>
                </a:schemeClr>
              </a:solidFill>
              <a:sym typeface="+mn-ea"/>
            </a:endParaRPr>
          </a:p>
          <a:p>
            <a:pPr algn="l">
              <a:buNone/>
            </a:pPr>
            <a:endParaRPr lang="zh-CN" altLang="en-US" sz="2000">
              <a:solidFill>
                <a:schemeClr val="accent1">
                  <a:lumMod val="75000"/>
                </a:schemeClr>
              </a:solidFill>
              <a:sym typeface="+mn-ea"/>
            </a:endParaRPr>
          </a:p>
          <a:p>
            <a:endParaRPr lang="zh-CN" altLang="en-US">
              <a:solidFill>
                <a:schemeClr val="accent1">
                  <a:lumMod val="75000"/>
                </a:schemeClr>
              </a:solidFill>
              <a:sym typeface="+mn-ea"/>
            </a:endParaRPr>
          </a:p>
          <a:p>
            <a:r>
              <a:rPr lang="zh-CN" altLang="en-US">
                <a:solidFill>
                  <a:schemeClr val="accent1">
                    <a:lumMod val="75000"/>
                  </a:schemeClr>
                </a:solidFill>
                <a:sym typeface="+mn-ea"/>
              </a:rPr>
              <a:t>    </a:t>
            </a:r>
            <a:endParaRPr lang="zh-CN" altLang="en-US">
              <a:solidFill>
                <a:schemeClr val="accent1">
                  <a:lumMod val="75000"/>
                </a:schemeClr>
              </a:solidFill>
              <a:sym typeface="+mn-ea"/>
            </a:endParaRPr>
          </a:p>
          <a:p>
            <a:r>
              <a:rPr lang="zh-CN" altLang="en-US">
                <a:solidFill>
                  <a:schemeClr val="accent1">
                    <a:lumMod val="75000"/>
                  </a:schemeClr>
                </a:solidFill>
                <a:sym typeface="+mn-ea"/>
              </a:rPr>
              <a:t>    </a:t>
            </a:r>
            <a:endParaRPr lang="zh-CN" altLang="en-US">
              <a:solidFill>
                <a:schemeClr val="accent1">
                  <a:lumMod val="75000"/>
                </a:schemeClr>
              </a:solidFill>
              <a:sym typeface="+mn-ea"/>
            </a:endParaRPr>
          </a:p>
          <a:p>
            <a:endParaRPr lang="zh-CN" altLang="en-US">
              <a:solidFill>
                <a:schemeClr val="accent1">
                  <a:lumMod val="75000"/>
                </a:schemeClr>
              </a:solidFill>
              <a:sym typeface="+mn-ea"/>
            </a:endParaRPr>
          </a:p>
        </p:txBody>
      </p:sp>
      <p:pic>
        <p:nvPicPr>
          <p:cNvPr id="6" name="图片 5"/>
          <p:cNvPicPr>
            <a:picLocks noChangeAspect="1"/>
          </p:cNvPicPr>
          <p:nvPr/>
        </p:nvPicPr>
        <p:blipFill>
          <a:blip r:embed="rId1"/>
          <a:stretch>
            <a:fillRect/>
          </a:stretch>
        </p:blipFill>
        <p:spPr>
          <a:xfrm>
            <a:off x="3726180" y="3302635"/>
            <a:ext cx="4165600" cy="965200"/>
          </a:xfrm>
          <a:prstGeom prst="rect">
            <a:avLst/>
          </a:prstGeom>
        </p:spPr>
      </p:pic>
      <p:pic>
        <p:nvPicPr>
          <p:cNvPr id="7" name="图片 6"/>
          <p:cNvPicPr>
            <a:picLocks noChangeAspect="1"/>
          </p:cNvPicPr>
          <p:nvPr/>
        </p:nvPicPr>
        <p:blipFill>
          <a:blip r:embed="rId2"/>
          <a:stretch>
            <a:fillRect/>
          </a:stretch>
        </p:blipFill>
        <p:spPr>
          <a:xfrm>
            <a:off x="3286125" y="1699260"/>
            <a:ext cx="5619750" cy="745490"/>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2"/>
          <p:cNvSpPr txBox="1"/>
          <p:nvPr/>
        </p:nvSpPr>
        <p:spPr>
          <a:xfrm>
            <a:off x="3291205" y="450850"/>
            <a:ext cx="4605020" cy="425450"/>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zh-CN" altLang="en-US" sz="3200" b="0" dirty="0">
                <a:solidFill>
                  <a:srgbClr val="005188"/>
                </a:solidFill>
                <a:latin typeface="+mn-lt"/>
                <a:ea typeface="+mn-ea"/>
                <a:cs typeface="+mn-ea"/>
                <a:sym typeface="+mn-lt"/>
              </a:rPr>
              <a:t>四.模型实现</a:t>
            </a:r>
            <a:endParaRPr lang="zh-CN" altLang="en-US" sz="3200" b="0" dirty="0">
              <a:solidFill>
                <a:srgbClr val="005188"/>
              </a:solidFill>
              <a:latin typeface="+mn-lt"/>
              <a:ea typeface="+mn-ea"/>
              <a:cs typeface="+mn-ea"/>
              <a:sym typeface="+mn-lt"/>
            </a:endParaRPr>
          </a:p>
        </p:txBody>
      </p:sp>
      <p:sp>
        <p:nvSpPr>
          <p:cNvPr id="3" name="文本框 2"/>
          <p:cNvSpPr txBox="1"/>
          <p:nvPr/>
        </p:nvSpPr>
        <p:spPr>
          <a:xfrm>
            <a:off x="600710" y="876300"/>
            <a:ext cx="10991215" cy="6554470"/>
          </a:xfrm>
          <a:prstGeom prst="rect">
            <a:avLst/>
          </a:prstGeom>
          <a:noFill/>
        </p:spPr>
        <p:txBody>
          <a:bodyPr wrap="square" rtlCol="0">
            <a:spAutoFit/>
          </a:bodyPr>
          <a:p>
            <a:pPr marL="342900" indent="-342900">
              <a:lnSpc>
                <a:spcPct val="150000"/>
              </a:lnSpc>
              <a:buClr>
                <a:srgbClr val="5B9BD5"/>
              </a:buClr>
              <a:buFont typeface="Arial" panose="020B0604020202020204" pitchFamily="34" charset="0"/>
              <a:buChar char="•"/>
            </a:pPr>
            <a:r>
              <a:rPr lang="zh-CN" altLang="en-US" sz="2000">
                <a:solidFill>
                  <a:schemeClr val="accent1">
                    <a:lumMod val="75000"/>
                  </a:schemeClr>
                </a:solidFill>
                <a:sym typeface="+mn-ea"/>
              </a:rPr>
              <a:t>这章讲下系统的具体实现，这里举例对系统中纽约的自行车流量预测程序进行分析（还有个北京的出租车流量预测）  ，实现中细节太多了，待我一一道来 </a:t>
            </a:r>
            <a:r>
              <a:rPr lang="en-US" altLang="zh-CN" sz="2000">
                <a:solidFill>
                  <a:schemeClr val="accent1">
                    <a:lumMod val="75000"/>
                  </a:schemeClr>
                </a:solidFill>
                <a:sym typeface="+mn-ea"/>
              </a:rPr>
              <a:t>~</a:t>
            </a:r>
            <a:endParaRPr lang="en-US" altLang="zh-CN" sz="2000">
              <a:solidFill>
                <a:schemeClr val="accent1">
                  <a:lumMod val="75000"/>
                </a:schemeClr>
              </a:solidFill>
              <a:sym typeface="+mn-ea"/>
            </a:endParaRPr>
          </a:p>
          <a:p>
            <a:pPr marL="342900" indent="-342900">
              <a:lnSpc>
                <a:spcPct val="150000"/>
              </a:lnSpc>
              <a:buClr>
                <a:srgbClr val="5B9BD5"/>
              </a:buClr>
              <a:buFont typeface="Arial" panose="020B0604020202020204" pitchFamily="34" charset="0"/>
              <a:buChar char="•"/>
            </a:pPr>
            <a:r>
              <a:rPr lang="zh-CN" altLang="en-US" sz="2000">
                <a:solidFill>
                  <a:schemeClr val="accent1">
                    <a:lumMod val="75000"/>
                  </a:schemeClr>
                </a:solidFill>
                <a:sym typeface="+mn-ea"/>
              </a:rPr>
              <a:t>程序主要分析一下几大块：</a:t>
            </a:r>
            <a:endParaRPr lang="zh-CN" altLang="en-US" sz="2000">
              <a:solidFill>
                <a:schemeClr val="accent1">
                  <a:lumMod val="75000"/>
                </a:schemeClr>
              </a:solidFill>
              <a:sym typeface="+mn-ea"/>
            </a:endParaRPr>
          </a:p>
          <a:p>
            <a:pPr indent="0" algn="l">
              <a:lnSpc>
                <a:spcPct val="150000"/>
              </a:lnSpc>
              <a:buClr>
                <a:srgbClr val="5B9BD5"/>
              </a:buClr>
              <a:buFont typeface="Arial" panose="020B0604020202020204" pitchFamily="34" charset="0"/>
              <a:buNone/>
            </a:pPr>
            <a:r>
              <a:rPr lang="zh-CN" altLang="en-US" sz="2800">
                <a:solidFill>
                  <a:schemeClr val="accent1">
                    <a:lumMod val="75000"/>
                  </a:schemeClr>
                </a:solidFill>
                <a:sym typeface="+mn-ea"/>
              </a:rPr>
              <a:t>                      </a:t>
            </a:r>
            <a:r>
              <a:rPr lang="en-US" altLang="zh-CN" sz="2800">
                <a:solidFill>
                  <a:schemeClr val="accent1">
                    <a:lumMod val="75000"/>
                  </a:schemeClr>
                </a:solidFill>
                <a:sym typeface="+mn-ea"/>
              </a:rPr>
              <a:t>		  </a:t>
            </a:r>
            <a:r>
              <a:rPr lang="zh-CN" altLang="en-US" sz="2800">
                <a:solidFill>
                  <a:schemeClr val="accent1">
                    <a:lumMod val="75000"/>
                  </a:schemeClr>
                </a:solidFill>
                <a:sym typeface="+mn-ea"/>
              </a:rPr>
              <a:t>  </a:t>
            </a:r>
            <a:r>
              <a:rPr lang="en-US" altLang="zh-CN" sz="2800">
                <a:solidFill>
                  <a:schemeClr val="accent1">
                    <a:lumMod val="75000"/>
                  </a:schemeClr>
                </a:solidFill>
                <a:sym typeface="+mn-ea"/>
              </a:rPr>
              <a:t>1.</a:t>
            </a:r>
            <a:r>
              <a:rPr lang="zh-CN" altLang="en-US" sz="2800">
                <a:solidFill>
                  <a:schemeClr val="accent1">
                    <a:lumMod val="75000"/>
                  </a:schemeClr>
                </a:solidFill>
                <a:sym typeface="+mn-ea"/>
              </a:rPr>
              <a:t>数据加载和预处理</a:t>
            </a:r>
            <a:endParaRPr lang="zh-CN" altLang="en-US" sz="2800">
              <a:solidFill>
                <a:schemeClr val="accent1">
                  <a:lumMod val="75000"/>
                </a:schemeClr>
              </a:solidFill>
              <a:sym typeface="+mn-ea"/>
            </a:endParaRPr>
          </a:p>
          <a:p>
            <a:pPr indent="0" algn="l">
              <a:lnSpc>
                <a:spcPct val="150000"/>
              </a:lnSpc>
              <a:buClr>
                <a:srgbClr val="5B9BD5"/>
              </a:buClr>
              <a:buFont typeface="Arial" panose="020B0604020202020204" pitchFamily="34" charset="0"/>
              <a:buNone/>
            </a:pPr>
            <a:r>
              <a:rPr lang="zh-CN" altLang="en-US" sz="2800">
                <a:solidFill>
                  <a:schemeClr val="accent1">
                    <a:lumMod val="75000"/>
                  </a:schemeClr>
                </a:solidFill>
                <a:sym typeface="+mn-ea"/>
              </a:rPr>
              <a:t>                        </a:t>
            </a:r>
            <a:r>
              <a:rPr lang="en-US" altLang="zh-CN" sz="2800">
                <a:solidFill>
                  <a:schemeClr val="accent1">
                    <a:lumMod val="75000"/>
                  </a:schemeClr>
                </a:solidFill>
                <a:sym typeface="+mn-ea"/>
              </a:rPr>
              <a:t>	    2.</a:t>
            </a:r>
            <a:r>
              <a:rPr lang="zh-CN" altLang="en-US" sz="2800">
                <a:solidFill>
                  <a:schemeClr val="accent1">
                    <a:lumMod val="75000"/>
                  </a:schemeClr>
                </a:solidFill>
                <a:sym typeface="+mn-ea"/>
              </a:rPr>
              <a:t>准备模型输入</a:t>
            </a:r>
            <a:endParaRPr lang="zh-CN" altLang="en-US" sz="2800">
              <a:solidFill>
                <a:schemeClr val="accent1">
                  <a:lumMod val="75000"/>
                </a:schemeClr>
              </a:solidFill>
              <a:sym typeface="+mn-ea"/>
            </a:endParaRPr>
          </a:p>
          <a:p>
            <a:pPr indent="0" algn="l">
              <a:lnSpc>
                <a:spcPct val="150000"/>
              </a:lnSpc>
              <a:buClr>
                <a:srgbClr val="5B9BD5"/>
              </a:buClr>
              <a:buFont typeface="Arial" panose="020B0604020202020204" pitchFamily="34" charset="0"/>
              <a:buNone/>
            </a:pPr>
            <a:r>
              <a:rPr lang="zh-CN" altLang="en-US" sz="2800">
                <a:solidFill>
                  <a:schemeClr val="accent1">
                    <a:lumMod val="75000"/>
                  </a:schemeClr>
                </a:solidFill>
                <a:sym typeface="+mn-ea"/>
              </a:rPr>
              <a:t>                        </a:t>
            </a:r>
            <a:r>
              <a:rPr lang="en-US" altLang="zh-CN" sz="2800">
                <a:solidFill>
                  <a:schemeClr val="accent1">
                    <a:lumMod val="75000"/>
                  </a:schemeClr>
                </a:solidFill>
                <a:sym typeface="+mn-ea"/>
              </a:rPr>
              <a:t>	    3.</a:t>
            </a:r>
            <a:r>
              <a:rPr lang="zh-CN" altLang="en-US" sz="2800">
                <a:solidFill>
                  <a:schemeClr val="accent1">
                    <a:lumMod val="75000"/>
                  </a:schemeClr>
                </a:solidFill>
                <a:sym typeface="+mn-ea"/>
              </a:rPr>
              <a:t>定义模型</a:t>
            </a:r>
            <a:endParaRPr lang="zh-CN" altLang="en-US" sz="2800">
              <a:solidFill>
                <a:schemeClr val="accent1">
                  <a:lumMod val="75000"/>
                </a:schemeClr>
              </a:solidFill>
              <a:sym typeface="+mn-ea"/>
            </a:endParaRPr>
          </a:p>
          <a:p>
            <a:pPr indent="0" algn="l">
              <a:lnSpc>
                <a:spcPct val="150000"/>
              </a:lnSpc>
              <a:buClr>
                <a:srgbClr val="5B9BD5"/>
              </a:buClr>
              <a:buFont typeface="Arial" panose="020B0604020202020204" pitchFamily="34" charset="0"/>
              <a:buNone/>
            </a:pPr>
            <a:r>
              <a:rPr lang="zh-CN" altLang="en-US" sz="2800">
                <a:solidFill>
                  <a:schemeClr val="accent1">
                    <a:lumMod val="75000"/>
                  </a:schemeClr>
                </a:solidFill>
                <a:sym typeface="+mn-ea"/>
              </a:rPr>
              <a:t>                      </a:t>
            </a:r>
            <a:r>
              <a:rPr lang="en-US" altLang="zh-CN" sz="2800">
                <a:solidFill>
                  <a:schemeClr val="accent1">
                    <a:lumMod val="75000"/>
                  </a:schemeClr>
                </a:solidFill>
                <a:sym typeface="+mn-ea"/>
              </a:rPr>
              <a:t>		   </a:t>
            </a:r>
            <a:r>
              <a:rPr lang="zh-CN" altLang="en-US" sz="2800">
                <a:solidFill>
                  <a:schemeClr val="accent1">
                    <a:lumMod val="75000"/>
                  </a:schemeClr>
                </a:solidFill>
                <a:sym typeface="+mn-ea"/>
              </a:rPr>
              <a:t> </a:t>
            </a:r>
            <a:r>
              <a:rPr lang="en-US" altLang="zh-CN" sz="2800">
                <a:solidFill>
                  <a:schemeClr val="accent1">
                    <a:lumMod val="75000"/>
                  </a:schemeClr>
                </a:solidFill>
                <a:sym typeface="+mn-ea"/>
              </a:rPr>
              <a:t>4.</a:t>
            </a:r>
            <a:r>
              <a:rPr lang="zh-CN" altLang="en-US" sz="2800">
                <a:solidFill>
                  <a:schemeClr val="accent1">
                    <a:lumMod val="75000"/>
                  </a:schemeClr>
                </a:solidFill>
                <a:sym typeface="+mn-ea"/>
              </a:rPr>
              <a:t>训练模型</a:t>
            </a:r>
            <a:endParaRPr lang="zh-CN" altLang="en-US" sz="2800">
              <a:solidFill>
                <a:schemeClr val="accent1">
                  <a:lumMod val="75000"/>
                </a:schemeClr>
              </a:solidFill>
              <a:sym typeface="+mn-ea"/>
            </a:endParaRPr>
          </a:p>
          <a:p>
            <a:pPr indent="0" algn="l">
              <a:lnSpc>
                <a:spcPct val="150000"/>
              </a:lnSpc>
              <a:buClr>
                <a:srgbClr val="5B9BD5"/>
              </a:buClr>
              <a:buFont typeface="Arial" panose="020B0604020202020204" pitchFamily="34" charset="0"/>
              <a:buNone/>
            </a:pPr>
            <a:r>
              <a:rPr lang="en-US" altLang="zh-CN" sz="2800">
                <a:solidFill>
                  <a:schemeClr val="accent1">
                    <a:lumMod val="75000"/>
                  </a:schemeClr>
                </a:solidFill>
                <a:sym typeface="+mn-ea"/>
              </a:rPr>
              <a:t>                      		    5.</a:t>
            </a:r>
            <a:r>
              <a:rPr lang="zh-CN" altLang="en-US" sz="2800">
                <a:solidFill>
                  <a:schemeClr val="accent1">
                    <a:lumMod val="75000"/>
                  </a:schemeClr>
                </a:solidFill>
                <a:sym typeface="+mn-ea"/>
              </a:rPr>
              <a:t>效果展示和分析</a:t>
            </a:r>
            <a:endParaRPr lang="zh-CN" altLang="en-US" sz="2800">
              <a:solidFill>
                <a:schemeClr val="accent1">
                  <a:lumMod val="75000"/>
                </a:schemeClr>
              </a:solidFill>
              <a:sym typeface="+mn-ea"/>
            </a:endParaRPr>
          </a:p>
          <a:p>
            <a:pPr indent="0">
              <a:lnSpc>
                <a:spcPct val="150000"/>
              </a:lnSpc>
              <a:buClr>
                <a:srgbClr val="5B9BD5"/>
              </a:buClr>
              <a:buFont typeface="Arial" panose="020B0604020202020204" pitchFamily="34" charset="0"/>
              <a:buNone/>
            </a:pPr>
            <a:r>
              <a:rPr lang="zh-CN" altLang="en-US" sz="2000">
                <a:solidFill>
                  <a:schemeClr val="accent1">
                    <a:lumMod val="75000"/>
                  </a:schemeClr>
                </a:solidFill>
                <a:sym typeface="+mn-ea"/>
              </a:rPr>
              <a:t>                        </a:t>
            </a:r>
            <a:endParaRPr lang="zh-CN" altLang="en-US" sz="2000">
              <a:solidFill>
                <a:schemeClr val="accent1">
                  <a:lumMod val="75000"/>
                </a:schemeClr>
              </a:solidFill>
              <a:sym typeface="+mn-ea"/>
            </a:endParaRPr>
          </a:p>
          <a:p>
            <a:pPr indent="0">
              <a:lnSpc>
                <a:spcPct val="150000"/>
              </a:lnSpc>
              <a:buClr>
                <a:srgbClr val="5B9BD5"/>
              </a:buClr>
              <a:buFont typeface="Arial" panose="020B0604020202020204" pitchFamily="34" charset="0"/>
              <a:buNone/>
            </a:pPr>
            <a:r>
              <a:rPr lang="zh-CN" altLang="en-US" sz="2000">
                <a:solidFill>
                  <a:schemeClr val="accent1">
                    <a:lumMod val="75000"/>
                  </a:schemeClr>
                </a:solidFill>
                <a:sym typeface="+mn-ea"/>
              </a:rPr>
              <a:t>                        </a:t>
            </a:r>
            <a:endParaRPr lang="zh-CN" altLang="en-US" sz="2000">
              <a:solidFill>
                <a:schemeClr val="accent1">
                  <a:lumMod val="75000"/>
                </a:schemeClr>
              </a:solidFill>
              <a:sym typeface="+mn-ea"/>
            </a:endParaRPr>
          </a:p>
          <a:p>
            <a:pPr marL="342900" indent="-342900">
              <a:lnSpc>
                <a:spcPct val="150000"/>
              </a:lnSpc>
              <a:buClr>
                <a:srgbClr val="5B9BD5"/>
              </a:buClr>
              <a:buFont typeface="Arial" panose="020B0604020202020204" pitchFamily="34" charset="0"/>
              <a:buChar char="•"/>
            </a:pPr>
            <a:endParaRPr lang="zh-CN" altLang="en-US" sz="2000">
              <a:solidFill>
                <a:schemeClr val="accent1">
                  <a:lumMod val="75000"/>
                </a:schemeClr>
              </a:solidFill>
              <a:sym typeface="+mn-ea"/>
            </a:endParaRPr>
          </a:p>
          <a:p>
            <a:pPr marL="342900" indent="-342900">
              <a:lnSpc>
                <a:spcPct val="150000"/>
              </a:lnSpc>
              <a:buClr>
                <a:srgbClr val="5B9BD5"/>
              </a:buClr>
              <a:buFont typeface="Arial" panose="020B0604020202020204" pitchFamily="34" charset="0"/>
              <a:buChar char="•"/>
            </a:pPr>
            <a:endParaRPr lang="zh-CN" altLang="en-US" sz="2000">
              <a:solidFill>
                <a:schemeClr val="accent1">
                  <a:lumMod val="75000"/>
                </a:schemeClr>
              </a:solidFill>
              <a:sym typeface="+mn-ea"/>
            </a:endParaRPr>
          </a:p>
        </p:txBody>
      </p:sp>
    </p:spTree>
  </p:cSld>
  <p:clrMapOvr>
    <a:masterClrMapping/>
  </p:clrMapOvr>
  <mc:AlternateContent xmlns:mc="http://schemas.openxmlformats.org/markup-compatibility/2006">
    <mc:Choice xmlns:p14="http://schemas.microsoft.com/office/powerpoint/2010/main" Requires="p14">
      <p:transition p14:dur="9"/>
    </mc:Choice>
    <mc:Fallback>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2"/>
          <p:cNvSpPr txBox="1"/>
          <p:nvPr/>
        </p:nvSpPr>
        <p:spPr>
          <a:xfrm>
            <a:off x="1192479" y="292682"/>
            <a:ext cx="2737705" cy="425183"/>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zh-CN" altLang="en-US" sz="3200" b="0" dirty="0" smtClean="0">
              <a:solidFill>
                <a:srgbClr val="005188"/>
              </a:solidFill>
              <a:latin typeface="+mn-lt"/>
              <a:ea typeface="+mn-ea"/>
              <a:cs typeface="+mn-ea"/>
              <a:sym typeface="+mn-lt"/>
            </a:endParaRPr>
          </a:p>
        </p:txBody>
      </p:sp>
      <p:sp>
        <p:nvSpPr>
          <p:cNvPr id="19" name="文本框 18"/>
          <p:cNvSpPr txBox="1"/>
          <p:nvPr/>
        </p:nvSpPr>
        <p:spPr>
          <a:xfrm>
            <a:off x="542925" y="1021715"/>
            <a:ext cx="10991215" cy="3322955"/>
          </a:xfrm>
          <a:prstGeom prst="rect">
            <a:avLst/>
          </a:prstGeom>
          <a:noFill/>
        </p:spPr>
        <p:txBody>
          <a:bodyPr wrap="square" rtlCol="0">
            <a:spAutoFit/>
          </a:bodyPr>
          <a:p>
            <a:pPr marL="342900" indent="-342900">
              <a:lnSpc>
                <a:spcPct val="150000"/>
              </a:lnSpc>
              <a:buClr>
                <a:srgbClr val="5B9BD5"/>
              </a:buClr>
              <a:buFont typeface="Arial" panose="020B0604020202020204" pitchFamily="34" charset="0"/>
              <a:buChar char="•"/>
            </a:pPr>
            <a:r>
              <a:rPr lang="zh-CN" altLang="en-US" sz="2000">
                <a:solidFill>
                  <a:schemeClr val="accent1">
                    <a:lumMod val="75000"/>
                  </a:schemeClr>
                </a:solidFill>
                <a:sym typeface="+mn-ea"/>
              </a:rPr>
              <a:t>使用的数据集是纽约市的2014年4月</a:t>
            </a:r>
            <a:r>
              <a:rPr lang="en-US" altLang="zh-CN" sz="2000">
                <a:solidFill>
                  <a:schemeClr val="accent1">
                    <a:lumMod val="75000"/>
                  </a:schemeClr>
                </a:solidFill>
                <a:sym typeface="+mn-ea"/>
              </a:rPr>
              <a:t>1</a:t>
            </a:r>
            <a:r>
              <a:rPr lang="zh-CN" altLang="en-US" sz="2000">
                <a:solidFill>
                  <a:schemeClr val="accent1">
                    <a:lumMod val="75000"/>
                  </a:schemeClr>
                </a:solidFill>
                <a:sym typeface="+mn-ea"/>
              </a:rPr>
              <a:t>日-2014年9月30日的出租车流量记录，文件存储在一个</a:t>
            </a:r>
            <a:r>
              <a:rPr lang="en-US" altLang="zh-CN" sz="2000">
                <a:solidFill>
                  <a:schemeClr val="accent1">
                    <a:lumMod val="75000"/>
                  </a:schemeClr>
                </a:solidFill>
                <a:sym typeface="+mn-ea"/>
              </a:rPr>
              <a:t>HDF5</a:t>
            </a:r>
            <a:r>
              <a:rPr lang="zh-CN" altLang="en-US" sz="2000">
                <a:solidFill>
                  <a:schemeClr val="accent1">
                    <a:lumMod val="75000"/>
                  </a:schemeClr>
                </a:solidFill>
                <a:sym typeface="+mn-ea"/>
              </a:rPr>
              <a:t>文件中，文件仅</a:t>
            </a:r>
            <a:r>
              <a:rPr lang="en-US" altLang="zh-CN" sz="2000">
                <a:solidFill>
                  <a:schemeClr val="accent1">
                    <a:lumMod val="75000"/>
                  </a:schemeClr>
                </a:solidFill>
                <a:sym typeface="+mn-ea"/>
              </a:rPr>
              <a:t>9k,</a:t>
            </a:r>
            <a:r>
              <a:rPr lang="zh-CN" altLang="en-US" sz="2000">
                <a:solidFill>
                  <a:schemeClr val="accent1">
                    <a:lumMod val="75000"/>
                  </a:schemeClr>
                </a:solidFill>
                <a:sym typeface="+mn-ea"/>
              </a:rPr>
              <a:t>文件中的</a:t>
            </a:r>
            <a:r>
              <a:rPr lang="en-US" altLang="zh-CN" sz="2000">
                <a:solidFill>
                  <a:schemeClr val="accent1">
                    <a:lumMod val="75000"/>
                  </a:schemeClr>
                </a:solidFill>
                <a:sym typeface="+mn-ea"/>
              </a:rPr>
              <a:t>'date'</a:t>
            </a:r>
            <a:r>
              <a:rPr lang="zh-CN" altLang="en-US" sz="2000">
                <a:solidFill>
                  <a:schemeClr val="accent1">
                    <a:lumMod val="75000"/>
                  </a:schemeClr>
                </a:solidFill>
                <a:sym typeface="+mn-ea"/>
              </a:rPr>
              <a:t>标识上存储的是左图所示的时间点</a:t>
            </a:r>
            <a:r>
              <a:rPr lang="en-US" altLang="zh-CN" sz="2000">
                <a:solidFill>
                  <a:schemeClr val="accent1">
                    <a:lumMod val="75000"/>
                  </a:schemeClr>
                </a:solidFill>
                <a:sym typeface="+mn-ea"/>
              </a:rPr>
              <a:t>(4392</a:t>
            </a:r>
            <a:r>
              <a:rPr lang="zh-CN" altLang="en-US" sz="2000">
                <a:solidFill>
                  <a:schemeClr val="accent1">
                    <a:lumMod val="75000"/>
                  </a:schemeClr>
                </a:solidFill>
                <a:sym typeface="+mn-ea"/>
              </a:rPr>
              <a:t>个</a:t>
            </a:r>
            <a:r>
              <a:rPr lang="en-US" altLang="zh-CN" sz="2000">
                <a:solidFill>
                  <a:schemeClr val="accent1">
                    <a:lumMod val="75000"/>
                  </a:schemeClr>
                </a:solidFill>
                <a:sym typeface="+mn-ea"/>
              </a:rPr>
              <a:t>)</a:t>
            </a:r>
            <a:r>
              <a:rPr lang="zh-CN" altLang="en-US" sz="2000">
                <a:solidFill>
                  <a:schemeClr val="accent1">
                    <a:lumMod val="75000"/>
                  </a:schemeClr>
                </a:solidFill>
                <a:sym typeface="+mn-ea"/>
              </a:rPr>
              <a:t>，</a:t>
            </a:r>
            <a:r>
              <a:rPr lang="en-US" altLang="zh-CN" sz="2000">
                <a:solidFill>
                  <a:schemeClr val="accent1">
                    <a:lumMod val="75000"/>
                  </a:schemeClr>
                </a:solidFill>
                <a:sym typeface="+mn-ea"/>
              </a:rPr>
              <a:t>'data'</a:t>
            </a:r>
            <a:r>
              <a:rPr lang="zh-CN" altLang="en-US" sz="2000">
                <a:solidFill>
                  <a:schemeClr val="accent1">
                    <a:lumMod val="75000"/>
                  </a:schemeClr>
                </a:solidFill>
                <a:sym typeface="+mn-ea"/>
              </a:rPr>
              <a:t>标识中存放的是流量数据，流量数据维度是（</a:t>
            </a:r>
            <a:r>
              <a:rPr lang="en-US" altLang="zh-CN" sz="2000">
                <a:solidFill>
                  <a:schemeClr val="accent1">
                    <a:lumMod val="75000"/>
                  </a:schemeClr>
                </a:solidFill>
                <a:sym typeface="+mn-ea"/>
              </a:rPr>
              <a:t>4392,2,16,8</a:t>
            </a:r>
            <a:r>
              <a:rPr lang="zh-CN" altLang="en-US" sz="2000">
                <a:solidFill>
                  <a:schemeClr val="accent1">
                    <a:lumMod val="75000"/>
                  </a:schemeClr>
                </a:solidFill>
                <a:sym typeface="+mn-ea"/>
              </a:rPr>
              <a:t>），数据信息是：</a:t>
            </a:r>
            <a:endParaRPr lang="zh-CN" altLang="en-US" sz="2000">
              <a:solidFill>
                <a:schemeClr val="accent1">
                  <a:lumMod val="75000"/>
                </a:schemeClr>
              </a:solidFill>
              <a:sym typeface="+mn-ea"/>
            </a:endParaRPr>
          </a:p>
          <a:p>
            <a:pPr indent="0">
              <a:lnSpc>
                <a:spcPct val="150000"/>
              </a:lnSpc>
              <a:buClr>
                <a:srgbClr val="5B9BD5"/>
              </a:buClr>
              <a:buFont typeface="Arial" panose="020B0604020202020204" pitchFamily="34" charset="0"/>
              <a:buNone/>
            </a:pPr>
            <a:r>
              <a:rPr lang="zh-CN" altLang="en-US" sz="2000">
                <a:solidFill>
                  <a:schemeClr val="accent1">
                    <a:lumMod val="75000"/>
                  </a:schemeClr>
                </a:solidFill>
                <a:sym typeface="+mn-ea"/>
              </a:rPr>
              <a:t>              </a:t>
            </a:r>
            <a:r>
              <a:rPr lang="en-US" altLang="zh-CN" sz="2000">
                <a:solidFill>
                  <a:schemeClr val="accent1">
                    <a:lumMod val="75000"/>
                  </a:schemeClr>
                </a:solidFill>
                <a:sym typeface="+mn-ea"/>
              </a:rPr>
              <a:t>[1]</a:t>
            </a:r>
            <a:r>
              <a:rPr lang="zh-CN" altLang="en-US" sz="2000">
                <a:solidFill>
                  <a:schemeClr val="accent1">
                    <a:lumMod val="75000"/>
                  </a:schemeClr>
                </a:solidFill>
                <a:sym typeface="+mn-ea"/>
              </a:rPr>
              <a:t>其中</a:t>
            </a:r>
            <a:r>
              <a:rPr lang="en-US" altLang="zh-CN" sz="2000">
                <a:solidFill>
                  <a:schemeClr val="accent1">
                    <a:lumMod val="75000"/>
                  </a:schemeClr>
                </a:solidFill>
                <a:sym typeface="+mn-ea"/>
              </a:rPr>
              <a:t>4392</a:t>
            </a:r>
            <a:r>
              <a:rPr lang="zh-CN" altLang="en-US" sz="2000">
                <a:solidFill>
                  <a:schemeClr val="accent1">
                    <a:lumMod val="75000"/>
                  </a:schemeClr>
                </a:solidFill>
                <a:sym typeface="+mn-ea"/>
              </a:rPr>
              <a:t>是时间戳数量，因为我们以一小时为一个时间戳</a:t>
            </a:r>
            <a:r>
              <a:rPr lang="en-US" altLang="zh-CN" sz="2000">
                <a:solidFill>
                  <a:schemeClr val="accent1">
                    <a:lumMod val="75000"/>
                  </a:schemeClr>
                </a:solidFill>
                <a:sym typeface="+mn-ea"/>
              </a:rPr>
              <a:t>,183</a:t>
            </a:r>
            <a:r>
              <a:rPr lang="zh-CN" altLang="en-US" sz="2000">
                <a:solidFill>
                  <a:schemeClr val="accent1">
                    <a:lumMod val="75000"/>
                  </a:schemeClr>
                </a:solidFill>
                <a:sym typeface="+mn-ea"/>
              </a:rPr>
              <a:t>（天）</a:t>
            </a:r>
            <a:r>
              <a:rPr lang="en-US" altLang="zh-CN" sz="2000">
                <a:solidFill>
                  <a:schemeClr val="accent1">
                    <a:lumMod val="75000"/>
                  </a:schemeClr>
                </a:solidFill>
                <a:sym typeface="+mn-ea"/>
              </a:rPr>
              <a:t>*24</a:t>
            </a:r>
            <a:r>
              <a:rPr lang="zh-CN" altLang="en-US" sz="2000">
                <a:solidFill>
                  <a:schemeClr val="accent1">
                    <a:lumMod val="75000"/>
                  </a:schemeClr>
                </a:solidFill>
                <a:sym typeface="+mn-ea"/>
              </a:rPr>
              <a:t>（小时）</a:t>
            </a:r>
            <a:r>
              <a:rPr lang="en-US" altLang="zh-CN" sz="2000">
                <a:solidFill>
                  <a:schemeClr val="accent1">
                    <a:lumMod val="75000"/>
                  </a:schemeClr>
                </a:solidFill>
                <a:sym typeface="+mn-ea"/>
              </a:rPr>
              <a:t>=4392</a:t>
            </a:r>
            <a:r>
              <a:rPr lang="zh-CN" altLang="en-US" sz="2000">
                <a:solidFill>
                  <a:schemeClr val="accent1">
                    <a:lumMod val="75000"/>
                  </a:schemeClr>
                </a:solidFill>
                <a:sym typeface="+mn-ea"/>
              </a:rPr>
              <a:t>，</a:t>
            </a:r>
            <a:endParaRPr lang="zh-CN" altLang="en-US" sz="2000">
              <a:solidFill>
                <a:schemeClr val="accent1">
                  <a:lumMod val="75000"/>
                </a:schemeClr>
              </a:solidFill>
              <a:sym typeface="+mn-ea"/>
            </a:endParaRPr>
          </a:p>
          <a:p>
            <a:pPr indent="0">
              <a:lnSpc>
                <a:spcPct val="150000"/>
              </a:lnSpc>
              <a:buClr>
                <a:srgbClr val="5B9BD5"/>
              </a:buClr>
              <a:buFont typeface="Arial" panose="020B0604020202020204" pitchFamily="34" charset="0"/>
              <a:buNone/>
            </a:pPr>
            <a:r>
              <a:rPr lang="zh-CN" altLang="en-US" sz="2000">
                <a:solidFill>
                  <a:schemeClr val="accent1">
                    <a:lumMod val="75000"/>
                  </a:schemeClr>
                </a:solidFill>
                <a:sym typeface="+mn-ea"/>
              </a:rPr>
              <a:t>               </a:t>
            </a:r>
            <a:r>
              <a:rPr lang="en-US" altLang="zh-CN" sz="2000">
                <a:solidFill>
                  <a:schemeClr val="accent1">
                    <a:lumMod val="75000"/>
                  </a:schemeClr>
                </a:solidFill>
                <a:sym typeface="+mn-ea"/>
              </a:rPr>
              <a:t>[2]2</a:t>
            </a:r>
            <a:r>
              <a:rPr lang="zh-CN" altLang="en-US" sz="2000">
                <a:solidFill>
                  <a:schemeClr val="accent1">
                    <a:lumMod val="75000"/>
                  </a:schemeClr>
                </a:solidFill>
                <a:sym typeface="+mn-ea"/>
              </a:rPr>
              <a:t>表示每个时间戳分别对应有两个（</a:t>
            </a:r>
            <a:r>
              <a:rPr lang="en-US" altLang="zh-CN" sz="2000">
                <a:solidFill>
                  <a:schemeClr val="accent1">
                    <a:lumMod val="75000"/>
                  </a:schemeClr>
                </a:solidFill>
                <a:sym typeface="+mn-ea"/>
              </a:rPr>
              <a:t>16,8</a:t>
            </a:r>
            <a:r>
              <a:rPr lang="zh-CN" altLang="en-US" sz="2000">
                <a:solidFill>
                  <a:schemeClr val="accent1">
                    <a:lumMod val="75000"/>
                  </a:schemeClr>
                </a:solidFill>
                <a:sym typeface="+mn-ea"/>
              </a:rPr>
              <a:t>）规格的矩阵，一个代表入流量矩阵，另一个代表入流量矩阵，一个代表出流量矩阵，打印</a:t>
            </a:r>
            <a:r>
              <a:rPr lang="en-US" altLang="zh-CN" sz="2000">
                <a:solidFill>
                  <a:schemeClr val="accent1">
                    <a:lumMod val="75000"/>
                  </a:schemeClr>
                </a:solidFill>
                <a:sym typeface="+mn-ea"/>
              </a:rPr>
              <a:t>2014</a:t>
            </a:r>
            <a:r>
              <a:rPr lang="zh-CN" altLang="en-US" sz="2000">
                <a:solidFill>
                  <a:schemeClr val="accent1">
                    <a:lumMod val="75000"/>
                  </a:schemeClr>
                </a:solidFill>
                <a:sym typeface="+mn-ea"/>
              </a:rPr>
              <a:t>年</a:t>
            </a:r>
            <a:r>
              <a:rPr lang="en-US" altLang="zh-CN" sz="2000">
                <a:solidFill>
                  <a:schemeClr val="accent1">
                    <a:lumMod val="75000"/>
                  </a:schemeClr>
                </a:solidFill>
                <a:sym typeface="+mn-ea"/>
              </a:rPr>
              <a:t>4</a:t>
            </a:r>
            <a:r>
              <a:rPr lang="zh-CN" altLang="en-US" sz="2000">
                <a:solidFill>
                  <a:schemeClr val="accent1">
                    <a:lumMod val="75000"/>
                  </a:schemeClr>
                </a:solidFill>
                <a:sym typeface="+mn-ea"/>
              </a:rPr>
              <a:t>月</a:t>
            </a:r>
            <a:r>
              <a:rPr lang="en-US" altLang="zh-CN" sz="2000">
                <a:solidFill>
                  <a:schemeClr val="accent1">
                    <a:lumMod val="75000"/>
                  </a:schemeClr>
                </a:solidFill>
                <a:sym typeface="+mn-ea"/>
              </a:rPr>
              <a:t>1</a:t>
            </a:r>
            <a:r>
              <a:rPr lang="zh-CN" altLang="en-US" sz="2000">
                <a:solidFill>
                  <a:schemeClr val="accent1">
                    <a:lumMod val="75000"/>
                  </a:schemeClr>
                </a:solidFill>
                <a:sym typeface="+mn-ea"/>
              </a:rPr>
              <a:t>日</a:t>
            </a:r>
            <a:r>
              <a:rPr lang="en-US" altLang="zh-CN" sz="2000">
                <a:solidFill>
                  <a:schemeClr val="accent1">
                    <a:lumMod val="75000"/>
                  </a:schemeClr>
                </a:solidFill>
                <a:sym typeface="+mn-ea"/>
              </a:rPr>
              <a:t>3</a:t>
            </a:r>
            <a:r>
              <a:rPr lang="zh-CN" altLang="en-US" sz="2000">
                <a:solidFill>
                  <a:schemeClr val="accent1">
                    <a:lumMod val="75000"/>
                  </a:schemeClr>
                </a:solidFill>
                <a:sym typeface="+mn-ea"/>
              </a:rPr>
              <a:t>点的流量情况，可以得到下面两个矩阵，左图为入车辆数，右图为出车辆数。</a:t>
            </a:r>
            <a:endParaRPr lang="zh-CN" altLang="en-US" sz="2000">
              <a:solidFill>
                <a:schemeClr val="accent1">
                  <a:lumMod val="75000"/>
                </a:schemeClr>
              </a:solidFill>
              <a:sym typeface="+mn-ea"/>
            </a:endParaRPr>
          </a:p>
        </p:txBody>
      </p:sp>
      <p:sp>
        <p:nvSpPr>
          <p:cNvPr id="3" name="文本占位符 2"/>
          <p:cNvSpPr txBox="1"/>
          <p:nvPr/>
        </p:nvSpPr>
        <p:spPr>
          <a:xfrm>
            <a:off x="1192530" y="292735"/>
            <a:ext cx="5913755" cy="425450"/>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3200" b="0" dirty="0" smtClean="0">
                <a:solidFill>
                  <a:srgbClr val="005188"/>
                </a:solidFill>
                <a:latin typeface="+mn-lt"/>
                <a:ea typeface="+mn-ea"/>
                <a:cs typeface="+mn-ea"/>
                <a:sym typeface="+mn-ea"/>
              </a:rPr>
              <a:t>1.数据加载和预处理 </a:t>
            </a:r>
            <a:r>
              <a:rPr lang="en-US" altLang="zh-CN" sz="3200" b="0" dirty="0" smtClean="0">
                <a:solidFill>
                  <a:srgbClr val="005188"/>
                </a:solidFill>
                <a:latin typeface="+mn-lt"/>
                <a:ea typeface="+mn-ea"/>
                <a:cs typeface="+mn-ea"/>
                <a:sym typeface="+mn-ea"/>
              </a:rPr>
              <a:t>— </a:t>
            </a:r>
            <a:r>
              <a:rPr lang="zh-CN" altLang="en-US" sz="3200" b="0" dirty="0" smtClean="0">
                <a:solidFill>
                  <a:srgbClr val="005188"/>
                </a:solidFill>
                <a:latin typeface="+mn-lt"/>
                <a:ea typeface="+mn-ea"/>
                <a:cs typeface="+mn-ea"/>
                <a:sym typeface="+mn-ea"/>
              </a:rPr>
              <a:t>加载</a:t>
            </a:r>
            <a:endParaRPr lang="zh-CN" altLang="en-US" sz="3200" b="0" dirty="0" smtClean="0">
              <a:solidFill>
                <a:srgbClr val="005188"/>
              </a:solidFill>
              <a:latin typeface="+mn-lt"/>
              <a:ea typeface="+mn-ea"/>
              <a:cs typeface="+mn-ea"/>
              <a:sym typeface="+mn-ea"/>
            </a:endParaRPr>
          </a:p>
          <a:p>
            <a:r>
              <a:rPr lang="en-US" altLang="zh-CN" sz="3200" b="0" dirty="0" smtClean="0">
                <a:solidFill>
                  <a:srgbClr val="005188"/>
                </a:solidFill>
                <a:latin typeface="+mn-lt"/>
                <a:ea typeface="+mn-ea"/>
                <a:cs typeface="+mn-ea"/>
                <a:sym typeface="+mn-lt"/>
              </a:rPr>
              <a:t> </a:t>
            </a:r>
            <a:endParaRPr lang="en-US" altLang="zh-CN" sz="3200" b="0" dirty="0" smtClean="0">
              <a:solidFill>
                <a:srgbClr val="005188"/>
              </a:solidFill>
              <a:latin typeface="+mn-lt"/>
              <a:ea typeface="+mn-ea"/>
              <a:cs typeface="+mn-ea"/>
              <a:sym typeface="+mn-lt"/>
            </a:endParaRPr>
          </a:p>
        </p:txBody>
      </p:sp>
      <p:pic>
        <p:nvPicPr>
          <p:cNvPr id="6" name="图片 5"/>
          <p:cNvPicPr>
            <a:picLocks noChangeAspect="1"/>
          </p:cNvPicPr>
          <p:nvPr/>
        </p:nvPicPr>
        <p:blipFill>
          <a:blip r:embed="rId1"/>
          <a:stretch>
            <a:fillRect/>
          </a:stretch>
        </p:blipFill>
        <p:spPr>
          <a:xfrm>
            <a:off x="8204200" y="4293870"/>
            <a:ext cx="2869565" cy="2579370"/>
          </a:xfrm>
          <a:prstGeom prst="rect">
            <a:avLst/>
          </a:prstGeom>
        </p:spPr>
      </p:pic>
      <p:pic>
        <p:nvPicPr>
          <p:cNvPr id="9" name="图片 8"/>
          <p:cNvPicPr>
            <a:picLocks noChangeAspect="1"/>
          </p:cNvPicPr>
          <p:nvPr/>
        </p:nvPicPr>
        <p:blipFill>
          <a:blip r:embed="rId2"/>
          <a:stretch>
            <a:fillRect/>
          </a:stretch>
        </p:blipFill>
        <p:spPr>
          <a:xfrm>
            <a:off x="542925" y="5147945"/>
            <a:ext cx="3324860" cy="560705"/>
          </a:xfrm>
          <a:prstGeom prst="rect">
            <a:avLst/>
          </a:prstGeom>
        </p:spPr>
      </p:pic>
      <p:pic>
        <p:nvPicPr>
          <p:cNvPr id="10" name="图片 9"/>
          <p:cNvPicPr>
            <a:picLocks noChangeAspect="1"/>
          </p:cNvPicPr>
          <p:nvPr/>
        </p:nvPicPr>
        <p:blipFill>
          <a:blip r:embed="rId3"/>
          <a:stretch>
            <a:fillRect/>
          </a:stretch>
        </p:blipFill>
        <p:spPr>
          <a:xfrm>
            <a:off x="4662170" y="4319270"/>
            <a:ext cx="2752090" cy="247650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9"/>
    </mc:Choice>
    <mc:Fallback>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2"/>
          <p:cNvSpPr txBox="1"/>
          <p:nvPr/>
        </p:nvSpPr>
        <p:spPr>
          <a:xfrm>
            <a:off x="1192479" y="292682"/>
            <a:ext cx="2737705" cy="425183"/>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zh-CN" altLang="en-US" sz="3200" b="0" dirty="0" smtClean="0">
              <a:solidFill>
                <a:srgbClr val="005188"/>
              </a:solidFill>
              <a:latin typeface="+mn-lt"/>
              <a:ea typeface="+mn-ea"/>
              <a:cs typeface="+mn-ea"/>
              <a:sym typeface="+mn-lt"/>
            </a:endParaRPr>
          </a:p>
        </p:txBody>
      </p:sp>
      <p:sp>
        <p:nvSpPr>
          <p:cNvPr id="19" name="文本框 18"/>
          <p:cNvSpPr txBox="1"/>
          <p:nvPr/>
        </p:nvSpPr>
        <p:spPr>
          <a:xfrm>
            <a:off x="542925" y="1021715"/>
            <a:ext cx="10991215" cy="6092825"/>
          </a:xfrm>
          <a:prstGeom prst="rect">
            <a:avLst/>
          </a:prstGeom>
          <a:noFill/>
        </p:spPr>
        <p:txBody>
          <a:bodyPr wrap="square" rtlCol="0">
            <a:spAutoFit/>
          </a:bodyPr>
          <a:p>
            <a:pPr marL="342900" indent="-342900">
              <a:lnSpc>
                <a:spcPct val="150000"/>
              </a:lnSpc>
              <a:buClr>
                <a:srgbClr val="5B9BD5"/>
              </a:buClr>
              <a:buFont typeface="Arial" panose="020B0604020202020204" pitchFamily="34" charset="0"/>
              <a:buChar char="•"/>
            </a:pPr>
            <a:r>
              <a:rPr lang="zh-CN" altLang="en-US" sz="2000">
                <a:solidFill>
                  <a:schemeClr val="accent1">
                    <a:lumMod val="75000"/>
                  </a:schemeClr>
                </a:solidFill>
                <a:sym typeface="+mn-ea"/>
              </a:rPr>
              <a:t>获取到初始时间戳和流量矩阵之后的操作：</a:t>
            </a:r>
            <a:endParaRPr lang="zh-CN" altLang="en-US" sz="2000">
              <a:solidFill>
                <a:schemeClr val="accent1">
                  <a:lumMod val="75000"/>
                </a:schemeClr>
              </a:solidFill>
              <a:sym typeface="+mn-ea"/>
            </a:endParaRPr>
          </a:p>
          <a:p>
            <a:pPr indent="0">
              <a:lnSpc>
                <a:spcPct val="150000"/>
              </a:lnSpc>
              <a:buClr>
                <a:srgbClr val="5B9BD5"/>
              </a:buClr>
              <a:buFont typeface="Arial" panose="020B0604020202020204" pitchFamily="34" charset="0"/>
              <a:buNone/>
            </a:pPr>
            <a:r>
              <a:rPr lang="zh-CN" altLang="en-US" sz="2000">
                <a:solidFill>
                  <a:schemeClr val="accent1">
                    <a:lumMod val="75000"/>
                  </a:schemeClr>
                </a:solidFill>
                <a:sym typeface="+mn-ea"/>
              </a:rPr>
              <a:t>               </a:t>
            </a:r>
            <a:r>
              <a:rPr lang="en-US" altLang="zh-CN" sz="2000">
                <a:solidFill>
                  <a:schemeClr val="accent1">
                    <a:lumMod val="75000"/>
                  </a:schemeClr>
                </a:solidFill>
                <a:sym typeface="+mn-ea"/>
              </a:rPr>
              <a:t>[1]</a:t>
            </a:r>
            <a:r>
              <a:rPr lang="zh-CN" altLang="en-US" sz="2000">
                <a:solidFill>
                  <a:schemeClr val="accent1">
                    <a:lumMod val="75000"/>
                  </a:schemeClr>
                </a:solidFill>
                <a:sym typeface="+mn-ea"/>
              </a:rPr>
              <a:t>我们会对获取的所有天数据进行检验，将那些有时刻丢失的天去掉。</a:t>
            </a:r>
            <a:endParaRPr lang="zh-CN" altLang="en-US" sz="2000">
              <a:solidFill>
                <a:schemeClr val="accent1">
                  <a:lumMod val="75000"/>
                </a:schemeClr>
              </a:solidFill>
              <a:sym typeface="+mn-ea"/>
            </a:endParaRPr>
          </a:p>
          <a:p>
            <a:pPr indent="0">
              <a:lnSpc>
                <a:spcPct val="150000"/>
              </a:lnSpc>
              <a:buClr>
                <a:srgbClr val="5B9BD5"/>
              </a:buClr>
              <a:buFont typeface="Arial" panose="020B0604020202020204" pitchFamily="34" charset="0"/>
              <a:buNone/>
            </a:pPr>
            <a:r>
              <a:rPr lang="zh-CN" altLang="en-US" sz="2000">
                <a:solidFill>
                  <a:schemeClr val="accent1">
                    <a:lumMod val="75000"/>
                  </a:schemeClr>
                </a:solidFill>
                <a:sym typeface="+mn-ea"/>
              </a:rPr>
              <a:t>              伪代码：</a:t>
            </a:r>
            <a:endParaRPr lang="zh-CN" altLang="en-US" sz="2000">
              <a:solidFill>
                <a:schemeClr val="accent1">
                  <a:lumMod val="75000"/>
                </a:schemeClr>
              </a:solidFill>
              <a:sym typeface="+mn-ea"/>
            </a:endParaRPr>
          </a:p>
          <a:p>
            <a:pPr indent="0">
              <a:lnSpc>
                <a:spcPct val="150000"/>
              </a:lnSpc>
              <a:buClr>
                <a:srgbClr val="5B9BD5"/>
              </a:buClr>
              <a:buFont typeface="Arial" panose="020B0604020202020204" pitchFamily="34" charset="0"/>
              <a:buNone/>
            </a:pPr>
            <a:endParaRPr lang="zh-CN" altLang="en-US" sz="2000">
              <a:solidFill>
                <a:schemeClr val="accent1">
                  <a:lumMod val="75000"/>
                </a:schemeClr>
              </a:solidFill>
              <a:sym typeface="+mn-ea"/>
            </a:endParaRPr>
          </a:p>
          <a:p>
            <a:pPr indent="0">
              <a:lnSpc>
                <a:spcPct val="150000"/>
              </a:lnSpc>
              <a:buClr>
                <a:srgbClr val="5B9BD5"/>
              </a:buClr>
              <a:buFont typeface="Arial" panose="020B0604020202020204" pitchFamily="34" charset="0"/>
              <a:buNone/>
            </a:pPr>
            <a:endParaRPr lang="zh-CN" altLang="en-US" sz="2000">
              <a:solidFill>
                <a:schemeClr val="accent1">
                  <a:lumMod val="75000"/>
                </a:schemeClr>
              </a:solidFill>
              <a:sym typeface="+mn-ea"/>
            </a:endParaRPr>
          </a:p>
          <a:p>
            <a:pPr indent="0">
              <a:lnSpc>
                <a:spcPct val="150000"/>
              </a:lnSpc>
              <a:buClr>
                <a:srgbClr val="5B9BD5"/>
              </a:buClr>
              <a:buFont typeface="Arial" panose="020B0604020202020204" pitchFamily="34" charset="0"/>
              <a:buNone/>
            </a:pPr>
            <a:r>
              <a:rPr lang="zh-CN" altLang="en-US" sz="2000">
                <a:solidFill>
                  <a:schemeClr val="accent1">
                    <a:lumMod val="75000"/>
                  </a:schemeClr>
                </a:solidFill>
                <a:sym typeface="+mn-ea"/>
              </a:rPr>
              <a:t>          </a:t>
            </a:r>
            <a:endParaRPr lang="zh-CN" altLang="en-US" sz="2000">
              <a:solidFill>
                <a:schemeClr val="accent1">
                  <a:lumMod val="75000"/>
                </a:schemeClr>
              </a:solidFill>
              <a:sym typeface="+mn-ea"/>
            </a:endParaRPr>
          </a:p>
          <a:p>
            <a:pPr indent="0">
              <a:lnSpc>
                <a:spcPct val="150000"/>
              </a:lnSpc>
              <a:buClr>
                <a:srgbClr val="5B9BD5"/>
              </a:buClr>
              <a:buFont typeface="Arial" panose="020B0604020202020204" pitchFamily="34" charset="0"/>
              <a:buNone/>
            </a:pPr>
            <a:r>
              <a:rPr lang="zh-CN" altLang="en-US" sz="2000">
                <a:solidFill>
                  <a:schemeClr val="accent1">
                    <a:lumMod val="75000"/>
                  </a:schemeClr>
                </a:solidFill>
                <a:sym typeface="+mn-ea"/>
              </a:rPr>
              <a:t>               </a:t>
            </a:r>
            <a:r>
              <a:rPr lang="en-US" altLang="zh-CN" sz="2000">
                <a:solidFill>
                  <a:schemeClr val="accent1">
                    <a:lumMod val="75000"/>
                  </a:schemeClr>
                </a:solidFill>
                <a:sym typeface="+mn-ea"/>
              </a:rPr>
              <a:t>[2]</a:t>
            </a:r>
            <a:r>
              <a:rPr lang="zh-CN" altLang="en-US" sz="2000">
                <a:solidFill>
                  <a:schemeClr val="accent1">
                    <a:lumMod val="75000"/>
                  </a:schemeClr>
                </a:solidFill>
                <a:sym typeface="+mn-ea"/>
              </a:rPr>
              <a:t>筛选出流量矩阵中所有流量数值小于</a:t>
            </a:r>
            <a:r>
              <a:rPr lang="en-US" altLang="zh-CN" sz="2000">
                <a:solidFill>
                  <a:schemeClr val="accent1">
                    <a:lumMod val="75000"/>
                  </a:schemeClr>
                </a:solidFill>
                <a:sym typeface="+mn-ea"/>
              </a:rPr>
              <a:t>0</a:t>
            </a:r>
            <a:r>
              <a:rPr lang="zh-CN" altLang="en-US" sz="2000">
                <a:solidFill>
                  <a:schemeClr val="accent1">
                    <a:lumMod val="75000"/>
                  </a:schemeClr>
                </a:solidFill>
                <a:sym typeface="+mn-ea"/>
              </a:rPr>
              <a:t>的无效数据，将其赋值为</a:t>
            </a:r>
            <a:r>
              <a:rPr lang="en-US" altLang="zh-CN" sz="2000">
                <a:solidFill>
                  <a:schemeClr val="accent1">
                    <a:lumMod val="75000"/>
                  </a:schemeClr>
                </a:solidFill>
                <a:sym typeface="+mn-ea"/>
              </a:rPr>
              <a:t>0.</a:t>
            </a:r>
            <a:endParaRPr lang="en-US" altLang="zh-CN" sz="2000">
              <a:solidFill>
                <a:schemeClr val="accent1">
                  <a:lumMod val="75000"/>
                </a:schemeClr>
              </a:solidFill>
              <a:sym typeface="+mn-ea"/>
            </a:endParaRPr>
          </a:p>
          <a:p>
            <a:pPr indent="0">
              <a:lnSpc>
                <a:spcPct val="150000"/>
              </a:lnSpc>
              <a:buClr>
                <a:srgbClr val="5B9BD5"/>
              </a:buClr>
              <a:buFont typeface="Arial" panose="020B0604020202020204" pitchFamily="34" charset="0"/>
              <a:buNone/>
            </a:pPr>
            <a:r>
              <a:rPr lang="en-US" altLang="zh-CN" sz="2000">
                <a:solidFill>
                  <a:schemeClr val="accent1">
                    <a:lumMod val="75000"/>
                  </a:schemeClr>
                </a:solidFill>
                <a:sym typeface="+mn-ea"/>
              </a:rPr>
              <a:t>               [3]</a:t>
            </a:r>
            <a:r>
              <a:rPr lang="zh-CN" altLang="en-US" sz="2000">
                <a:solidFill>
                  <a:schemeClr val="accent1">
                    <a:lumMod val="75000"/>
                  </a:schemeClr>
                </a:solidFill>
                <a:sym typeface="+mn-ea"/>
              </a:rPr>
              <a:t>对所有流量数据进行标准化处理，标准化处理的公式为：</a:t>
            </a:r>
            <a:endParaRPr lang="zh-CN" altLang="en-US" sz="2000">
              <a:solidFill>
                <a:schemeClr val="accent1">
                  <a:lumMod val="75000"/>
                </a:schemeClr>
              </a:solidFill>
              <a:sym typeface="+mn-ea"/>
            </a:endParaRPr>
          </a:p>
          <a:p>
            <a:pPr indent="0">
              <a:lnSpc>
                <a:spcPct val="150000"/>
              </a:lnSpc>
              <a:buClr>
                <a:srgbClr val="5B9BD5"/>
              </a:buClr>
              <a:buFont typeface="Arial" panose="020B0604020202020204" pitchFamily="34" charset="0"/>
              <a:buNone/>
            </a:pPr>
            <a:r>
              <a:rPr lang="zh-CN" altLang="en-US" sz="2000">
                <a:solidFill>
                  <a:schemeClr val="accent1">
                    <a:lumMod val="75000"/>
                  </a:schemeClr>
                </a:solidFill>
                <a:sym typeface="+mn-ea"/>
              </a:rPr>
              <a:t>        </a:t>
            </a:r>
            <a:r>
              <a:rPr lang="en-US" altLang="zh-CN" sz="2000">
                <a:solidFill>
                  <a:schemeClr val="accent1">
                    <a:lumMod val="75000"/>
                  </a:schemeClr>
                </a:solidFill>
                <a:sym typeface="+mn-ea"/>
              </a:rPr>
              <a:t>			</a:t>
            </a:r>
            <a:r>
              <a:rPr lang="zh-CN" altLang="en-US" sz="2000">
                <a:solidFill>
                  <a:schemeClr val="accent1">
                    <a:lumMod val="75000"/>
                  </a:schemeClr>
                </a:solidFill>
                <a:sym typeface="+mn-ea"/>
              </a:rPr>
              <a:t>X = 1. * (X - self._min) / (self._max - self._min)       【转成</a:t>
            </a:r>
            <a:r>
              <a:rPr lang="en-US" altLang="zh-CN" sz="2000">
                <a:solidFill>
                  <a:schemeClr val="accent1">
                    <a:lumMod val="75000"/>
                  </a:schemeClr>
                </a:solidFill>
                <a:sym typeface="+mn-ea"/>
              </a:rPr>
              <a:t>0  -&gt; 1</a:t>
            </a:r>
            <a:r>
              <a:rPr lang="zh-CN" altLang="en-US" sz="2000">
                <a:solidFill>
                  <a:schemeClr val="accent1">
                    <a:lumMod val="75000"/>
                  </a:schemeClr>
                </a:solidFill>
                <a:sym typeface="+mn-ea"/>
              </a:rPr>
              <a:t>】</a:t>
            </a:r>
            <a:endParaRPr lang="zh-CN" altLang="en-US" sz="2000">
              <a:solidFill>
                <a:schemeClr val="accent1">
                  <a:lumMod val="75000"/>
                </a:schemeClr>
              </a:solidFill>
              <a:sym typeface="+mn-ea"/>
            </a:endParaRPr>
          </a:p>
          <a:p>
            <a:pPr indent="0">
              <a:lnSpc>
                <a:spcPct val="150000"/>
              </a:lnSpc>
              <a:buClr>
                <a:srgbClr val="5B9BD5"/>
              </a:buClr>
              <a:buFont typeface="Arial" panose="020B0604020202020204" pitchFamily="34" charset="0"/>
              <a:buNone/>
            </a:pPr>
            <a:r>
              <a:rPr lang="zh-CN" altLang="en-US" sz="2000">
                <a:solidFill>
                  <a:schemeClr val="accent1">
                    <a:lumMod val="75000"/>
                  </a:schemeClr>
                </a:solidFill>
                <a:sym typeface="+mn-ea"/>
              </a:rPr>
              <a:t>       </a:t>
            </a:r>
            <a:r>
              <a:rPr lang="en-US" altLang="zh-CN" sz="2000">
                <a:solidFill>
                  <a:schemeClr val="accent1">
                    <a:lumMod val="75000"/>
                  </a:schemeClr>
                </a:solidFill>
                <a:sym typeface="+mn-ea"/>
              </a:rPr>
              <a:t>		               </a:t>
            </a:r>
            <a:r>
              <a:rPr lang="zh-CN" altLang="en-US" sz="2000">
                <a:solidFill>
                  <a:schemeClr val="accent1">
                    <a:lumMod val="75000"/>
                  </a:schemeClr>
                </a:solidFill>
                <a:sym typeface="+mn-ea"/>
              </a:rPr>
              <a:t> X = X * 2. - 1.                                                                 【转成</a:t>
            </a:r>
            <a:r>
              <a:rPr lang="en-US" altLang="zh-CN" sz="2000">
                <a:solidFill>
                  <a:schemeClr val="accent1">
                    <a:lumMod val="75000"/>
                  </a:schemeClr>
                </a:solidFill>
                <a:sym typeface="+mn-ea"/>
              </a:rPr>
              <a:t>-1 -&gt;1 </a:t>
            </a:r>
            <a:r>
              <a:rPr lang="zh-CN" altLang="en-US" sz="2000">
                <a:solidFill>
                  <a:schemeClr val="accent1">
                    <a:lumMod val="75000"/>
                  </a:schemeClr>
                </a:solidFill>
                <a:sym typeface="+mn-ea"/>
              </a:rPr>
              <a:t>】</a:t>
            </a:r>
            <a:endParaRPr lang="zh-CN" altLang="en-US" sz="2000">
              <a:solidFill>
                <a:schemeClr val="accent1">
                  <a:lumMod val="75000"/>
                </a:schemeClr>
              </a:solidFill>
              <a:sym typeface="+mn-ea"/>
            </a:endParaRPr>
          </a:p>
          <a:p>
            <a:pPr indent="0">
              <a:lnSpc>
                <a:spcPct val="150000"/>
              </a:lnSpc>
              <a:buClr>
                <a:srgbClr val="5B9BD5"/>
              </a:buClr>
              <a:buFont typeface="Arial" panose="020B0604020202020204" pitchFamily="34" charset="0"/>
              <a:buNone/>
            </a:pPr>
            <a:r>
              <a:rPr lang="zh-CN" altLang="en-US" sz="2000">
                <a:solidFill>
                  <a:schemeClr val="accent1">
                    <a:lumMod val="75000"/>
                  </a:schemeClr>
                </a:solidFill>
                <a:sym typeface="+mn-ea"/>
              </a:rPr>
              <a:t>               使用上面公式，进行标准化处理，将数值映射到</a:t>
            </a:r>
            <a:r>
              <a:rPr lang="en-US" altLang="zh-CN" sz="2000">
                <a:solidFill>
                  <a:schemeClr val="accent1">
                    <a:lumMod val="75000"/>
                  </a:schemeClr>
                </a:solidFill>
                <a:sym typeface="+mn-ea"/>
              </a:rPr>
              <a:t>-1 </a:t>
            </a:r>
            <a:r>
              <a:rPr lang="zh-CN" altLang="en-US" sz="2000">
                <a:solidFill>
                  <a:schemeClr val="accent1">
                    <a:lumMod val="75000"/>
                  </a:schemeClr>
                </a:solidFill>
                <a:sym typeface="+mn-ea"/>
              </a:rPr>
              <a:t>到</a:t>
            </a:r>
            <a:r>
              <a:rPr lang="en-US" altLang="zh-CN" sz="2000">
                <a:solidFill>
                  <a:schemeClr val="accent1">
                    <a:lumMod val="75000"/>
                  </a:schemeClr>
                </a:solidFill>
                <a:sym typeface="+mn-ea"/>
              </a:rPr>
              <a:t>1 </a:t>
            </a:r>
            <a:r>
              <a:rPr lang="zh-CN" altLang="en-US" sz="2000">
                <a:solidFill>
                  <a:schemeClr val="accent1">
                    <a:lumMod val="75000"/>
                  </a:schemeClr>
                </a:solidFill>
                <a:sym typeface="+mn-ea"/>
              </a:rPr>
              <a:t>之间，数据标准化之后有利进行梯度下降，找到最优解。</a:t>
            </a:r>
            <a:endParaRPr lang="zh-CN" altLang="en-US" sz="2000">
              <a:solidFill>
                <a:schemeClr val="accent1">
                  <a:lumMod val="75000"/>
                </a:schemeClr>
              </a:solidFill>
              <a:sym typeface="+mn-ea"/>
            </a:endParaRPr>
          </a:p>
          <a:p>
            <a:pPr indent="0">
              <a:lnSpc>
                <a:spcPct val="150000"/>
              </a:lnSpc>
              <a:buClr>
                <a:srgbClr val="5B9BD5"/>
              </a:buClr>
              <a:buFont typeface="Arial" panose="020B0604020202020204" pitchFamily="34" charset="0"/>
              <a:buNone/>
            </a:pPr>
            <a:r>
              <a:rPr lang="zh-CN" altLang="en-US" sz="2000">
                <a:solidFill>
                  <a:schemeClr val="accent1">
                    <a:lumMod val="75000"/>
                  </a:schemeClr>
                </a:solidFill>
                <a:sym typeface="+mn-ea"/>
              </a:rPr>
              <a:t>                        </a:t>
            </a:r>
            <a:endParaRPr lang="en-US" altLang="zh-CN" sz="2000">
              <a:solidFill>
                <a:schemeClr val="accent1">
                  <a:lumMod val="75000"/>
                </a:schemeClr>
              </a:solidFill>
              <a:sym typeface="+mn-ea"/>
            </a:endParaRPr>
          </a:p>
        </p:txBody>
      </p:sp>
      <p:sp>
        <p:nvSpPr>
          <p:cNvPr id="3" name="文本占位符 2"/>
          <p:cNvSpPr txBox="1"/>
          <p:nvPr/>
        </p:nvSpPr>
        <p:spPr>
          <a:xfrm>
            <a:off x="1192530" y="292735"/>
            <a:ext cx="5913755" cy="425450"/>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3200" b="0" dirty="0" smtClean="0">
                <a:solidFill>
                  <a:srgbClr val="005188"/>
                </a:solidFill>
                <a:latin typeface="+mn-lt"/>
                <a:ea typeface="+mn-ea"/>
                <a:cs typeface="+mn-ea"/>
                <a:sym typeface="+mn-ea"/>
              </a:rPr>
              <a:t>1.数据加载和预处理 </a:t>
            </a:r>
            <a:r>
              <a:rPr lang="en-US" altLang="zh-CN" sz="3200" b="0" dirty="0" smtClean="0">
                <a:solidFill>
                  <a:srgbClr val="005188"/>
                </a:solidFill>
                <a:latin typeface="+mn-lt"/>
                <a:ea typeface="+mn-ea"/>
                <a:cs typeface="+mn-ea"/>
                <a:sym typeface="+mn-ea"/>
              </a:rPr>
              <a:t>— </a:t>
            </a:r>
            <a:r>
              <a:rPr lang="zh-CN" altLang="en-US" sz="3200" b="0" dirty="0" smtClean="0">
                <a:solidFill>
                  <a:srgbClr val="005188"/>
                </a:solidFill>
                <a:latin typeface="+mn-lt"/>
                <a:ea typeface="+mn-ea"/>
                <a:cs typeface="+mn-ea"/>
                <a:sym typeface="+mn-ea"/>
              </a:rPr>
              <a:t>预处理</a:t>
            </a:r>
            <a:endParaRPr lang="zh-CN" altLang="en-US" sz="3200" b="0" dirty="0" smtClean="0">
              <a:solidFill>
                <a:srgbClr val="005188"/>
              </a:solidFill>
              <a:latin typeface="+mn-lt"/>
              <a:ea typeface="+mn-ea"/>
              <a:cs typeface="+mn-ea"/>
              <a:sym typeface="+mn-ea"/>
            </a:endParaRPr>
          </a:p>
          <a:p>
            <a:r>
              <a:rPr lang="en-US" altLang="zh-CN" sz="3200" b="0" dirty="0" smtClean="0">
                <a:solidFill>
                  <a:srgbClr val="005188"/>
                </a:solidFill>
                <a:latin typeface="+mn-lt"/>
                <a:ea typeface="+mn-ea"/>
                <a:cs typeface="+mn-ea"/>
                <a:sym typeface="+mn-lt"/>
              </a:rPr>
              <a:t> </a:t>
            </a:r>
            <a:endParaRPr lang="en-US" altLang="zh-CN" sz="3200" b="0" dirty="0" smtClean="0">
              <a:solidFill>
                <a:srgbClr val="005188"/>
              </a:solidFill>
              <a:latin typeface="+mn-lt"/>
              <a:ea typeface="+mn-ea"/>
              <a:cs typeface="+mn-ea"/>
              <a:sym typeface="+mn-lt"/>
            </a:endParaRPr>
          </a:p>
        </p:txBody>
      </p:sp>
      <p:sp>
        <p:nvSpPr>
          <p:cNvPr id="8" name="文本框 7"/>
          <p:cNvSpPr txBox="1"/>
          <p:nvPr/>
        </p:nvSpPr>
        <p:spPr>
          <a:xfrm>
            <a:off x="2361565" y="1918970"/>
            <a:ext cx="9359900" cy="1753235"/>
          </a:xfrm>
          <a:prstGeom prst="rect">
            <a:avLst/>
          </a:prstGeom>
          <a:noFill/>
        </p:spPr>
        <p:txBody>
          <a:bodyPr wrap="square" rtlCol="0" anchor="t">
            <a:spAutoFit/>
          </a:bodyPr>
          <a:p>
            <a:endParaRPr lang="zh-CN" altLang="en-US"/>
          </a:p>
          <a:p>
            <a:r>
              <a:rPr lang="zh-CN" altLang="en-US"/>
              <a:t>对于所有时间戳数据（例2014040101）：</a:t>
            </a:r>
            <a:endParaRPr lang="zh-CN" altLang="en-US"/>
          </a:p>
          <a:p>
            <a:r>
              <a:rPr lang="zh-CN" altLang="en-US"/>
              <a:t>        如果时间戳date1是一天day的凌晨，而且这天day的后一天还在数据集合里：</a:t>
            </a:r>
            <a:endParaRPr lang="zh-CN" altLang="en-US"/>
          </a:p>
          <a:p>
            <a:r>
              <a:rPr lang="zh-CN" altLang="en-US"/>
              <a:t>                 判断这个时间点所处序号加上24序号值对应的时间戳是否是后一天凌晨：</a:t>
            </a:r>
            <a:endParaRPr lang="zh-CN" altLang="en-US"/>
          </a:p>
          <a:p>
            <a:r>
              <a:rPr lang="zh-CN" altLang="en-US"/>
              <a:t>                          如果是后一天凌晨说明这一天day是无缺失时刻的一天。</a:t>
            </a:r>
            <a:endParaRPr lang="zh-CN" altLang="en-US"/>
          </a:p>
          <a:p>
            <a:r>
              <a:rPr lang="zh-CN" altLang="en-US"/>
              <a:t>                          如果不是后一天凌晨说明这天是数据不完整的一天，要去除掉。</a:t>
            </a:r>
            <a:endParaRPr lang="zh-CN" altLang="en-US"/>
          </a:p>
        </p:txBody>
      </p:sp>
    </p:spTree>
  </p:cSld>
  <p:clrMapOvr>
    <a:masterClrMapping/>
  </p:clrMapOvr>
  <mc:AlternateContent xmlns:mc="http://schemas.openxmlformats.org/markup-compatibility/2006">
    <mc:Choice xmlns:p14="http://schemas.microsoft.com/office/powerpoint/2010/main" Requires="p14">
      <p:transition p14:dur="9"/>
    </mc:Choice>
    <mc:Fallback>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2"/>
          <p:cNvSpPr txBox="1"/>
          <p:nvPr/>
        </p:nvSpPr>
        <p:spPr>
          <a:xfrm>
            <a:off x="1192479" y="292682"/>
            <a:ext cx="2737705" cy="425183"/>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zh-CN" altLang="en-US" sz="3200" b="0" dirty="0" smtClean="0">
              <a:solidFill>
                <a:srgbClr val="005188"/>
              </a:solidFill>
              <a:latin typeface="+mn-lt"/>
              <a:ea typeface="+mn-ea"/>
              <a:cs typeface="+mn-ea"/>
              <a:sym typeface="+mn-lt"/>
            </a:endParaRPr>
          </a:p>
        </p:txBody>
      </p:sp>
      <p:sp>
        <p:nvSpPr>
          <p:cNvPr id="19" name="文本框 18"/>
          <p:cNvSpPr txBox="1"/>
          <p:nvPr/>
        </p:nvSpPr>
        <p:spPr>
          <a:xfrm>
            <a:off x="542925" y="1021715"/>
            <a:ext cx="10991215" cy="5169535"/>
          </a:xfrm>
          <a:prstGeom prst="rect">
            <a:avLst/>
          </a:prstGeom>
          <a:noFill/>
        </p:spPr>
        <p:txBody>
          <a:bodyPr wrap="square" rtlCol="0">
            <a:spAutoFit/>
          </a:bodyPr>
          <a:p>
            <a:pPr marL="342900" indent="-342900">
              <a:lnSpc>
                <a:spcPct val="150000"/>
              </a:lnSpc>
              <a:buClr>
                <a:srgbClr val="5B9BD5"/>
              </a:buClr>
              <a:buFont typeface="Arial" panose="020B0604020202020204" pitchFamily="34" charset="0"/>
              <a:buChar char="•"/>
            </a:pPr>
            <a:r>
              <a:rPr lang="zh-CN" altLang="en-US" sz="2000">
                <a:solidFill>
                  <a:schemeClr val="accent1">
                    <a:lumMod val="75000"/>
                  </a:schemeClr>
                </a:solidFill>
                <a:sym typeface="+mn-ea"/>
              </a:rPr>
              <a:t>针对于我们要设计的模型，我们要准备的数据有：外部因素数据、体现相近性、周期性、趋势性的时间序列数据（论文中相近因子是</a:t>
            </a:r>
            <a:r>
              <a:rPr lang="en-US" altLang="zh-CN" sz="2000">
                <a:solidFill>
                  <a:schemeClr val="accent1">
                    <a:lumMod val="75000"/>
                  </a:schemeClr>
                </a:solidFill>
                <a:sym typeface="+mn-ea"/>
              </a:rPr>
              <a:t>3</a:t>
            </a:r>
            <a:r>
              <a:rPr lang="zh-CN" altLang="en-US" sz="2000">
                <a:solidFill>
                  <a:schemeClr val="accent1">
                    <a:lumMod val="75000"/>
                  </a:schemeClr>
                </a:solidFill>
                <a:sym typeface="+mn-ea"/>
              </a:rPr>
              <a:t>，周期因子是</a:t>
            </a:r>
            <a:r>
              <a:rPr lang="en-US" altLang="zh-CN" sz="2000">
                <a:solidFill>
                  <a:schemeClr val="accent1">
                    <a:lumMod val="75000"/>
                  </a:schemeClr>
                </a:solidFill>
                <a:sym typeface="+mn-ea"/>
              </a:rPr>
              <a:t>4</a:t>
            </a:r>
            <a:r>
              <a:rPr lang="zh-CN" altLang="en-US" sz="2000">
                <a:solidFill>
                  <a:schemeClr val="accent1">
                    <a:lumMod val="75000"/>
                  </a:schemeClr>
                </a:solidFill>
                <a:sym typeface="+mn-ea"/>
              </a:rPr>
              <a:t>（周期是一天），趋势因子是</a:t>
            </a:r>
            <a:r>
              <a:rPr lang="en-US" altLang="zh-CN" sz="2000">
                <a:solidFill>
                  <a:schemeClr val="accent1">
                    <a:lumMod val="75000"/>
                  </a:schemeClr>
                </a:solidFill>
                <a:sym typeface="+mn-ea"/>
              </a:rPr>
              <a:t>4</a:t>
            </a:r>
            <a:r>
              <a:rPr lang="zh-CN" altLang="en-US" sz="2000">
                <a:solidFill>
                  <a:schemeClr val="accent1">
                    <a:lumMod val="75000"/>
                  </a:schemeClr>
                </a:solidFill>
                <a:sym typeface="+mn-ea"/>
              </a:rPr>
              <a:t>（一个趋势是一个星期））</a:t>
            </a:r>
            <a:endParaRPr lang="zh-CN" altLang="en-US" sz="2000">
              <a:solidFill>
                <a:schemeClr val="accent1">
                  <a:lumMod val="75000"/>
                </a:schemeClr>
              </a:solidFill>
              <a:sym typeface="+mn-ea"/>
            </a:endParaRPr>
          </a:p>
          <a:p>
            <a:pPr marL="342900" indent="-342900">
              <a:lnSpc>
                <a:spcPct val="150000"/>
              </a:lnSpc>
              <a:buClr>
                <a:srgbClr val="5B9BD5"/>
              </a:buClr>
              <a:buFont typeface="Arial" panose="020B0604020202020204" pitchFamily="34" charset="0"/>
              <a:buChar char="•"/>
            </a:pPr>
            <a:r>
              <a:rPr lang="zh-CN" altLang="en-US" sz="2000">
                <a:solidFill>
                  <a:schemeClr val="accent1">
                    <a:lumMod val="75000"/>
                  </a:schemeClr>
                </a:solidFill>
                <a:sym typeface="+mn-ea"/>
              </a:rPr>
              <a:t>模型的输入主要有</a:t>
            </a:r>
            <a:r>
              <a:rPr lang="en-US" altLang="zh-CN" sz="2000">
                <a:solidFill>
                  <a:schemeClr val="accent1">
                    <a:lumMod val="75000"/>
                  </a:schemeClr>
                </a:solidFill>
                <a:sym typeface="+mn-ea"/>
              </a:rPr>
              <a:t>5</a:t>
            </a:r>
            <a:r>
              <a:rPr lang="zh-CN" altLang="en-US" sz="2000">
                <a:solidFill>
                  <a:schemeClr val="accent1">
                    <a:lumMod val="75000"/>
                  </a:schemeClr>
                </a:solidFill>
                <a:sym typeface="+mn-ea"/>
              </a:rPr>
              <a:t>部分，分别是相近序列、周期序列、趋势性序列、外部因素、每个时间戳对应的时间点和对应流量矩阵。</a:t>
            </a:r>
            <a:endParaRPr lang="zh-CN" altLang="en-US" sz="2000">
              <a:solidFill>
                <a:schemeClr val="accent1">
                  <a:lumMod val="75000"/>
                </a:schemeClr>
              </a:solidFill>
              <a:sym typeface="+mn-ea"/>
            </a:endParaRPr>
          </a:p>
          <a:p>
            <a:pPr marL="342900" indent="-342900">
              <a:lnSpc>
                <a:spcPct val="150000"/>
              </a:lnSpc>
              <a:buClr>
                <a:srgbClr val="5B9BD5"/>
              </a:buClr>
              <a:buFont typeface="Arial" panose="020B0604020202020204" pitchFamily="34" charset="0"/>
              <a:buChar char="•"/>
            </a:pPr>
            <a:r>
              <a:rPr lang="zh-CN" altLang="en-US" sz="2000">
                <a:solidFill>
                  <a:schemeClr val="accent1">
                    <a:lumMod val="75000"/>
                  </a:schemeClr>
                </a:solidFill>
                <a:sym typeface="+mn-ea"/>
              </a:rPr>
              <a:t>大致思路：将时间戳数据按照时间特性包装成相近序列、周期序列、趋势性序列</a:t>
            </a:r>
            <a:r>
              <a:rPr lang="en-US" altLang="zh-CN" sz="2000">
                <a:solidFill>
                  <a:schemeClr val="accent1">
                    <a:lumMod val="75000"/>
                  </a:schemeClr>
                </a:solidFill>
                <a:sym typeface="+mn-ea"/>
              </a:rPr>
              <a:t>,</a:t>
            </a:r>
            <a:r>
              <a:rPr lang="zh-CN" altLang="en-US" sz="2000">
                <a:solidFill>
                  <a:schemeClr val="accent1">
                    <a:lumMod val="75000"/>
                  </a:schemeClr>
                </a:solidFill>
                <a:sym typeface="+mn-ea"/>
              </a:rPr>
              <a:t>之后结合外部因素作为模型的输入，获取到模型输出后，用对应时间戳流量矩阵进行效果检验和计算损失值。</a:t>
            </a:r>
            <a:endParaRPr lang="zh-CN" altLang="en-US" sz="2000">
              <a:solidFill>
                <a:schemeClr val="accent1">
                  <a:lumMod val="75000"/>
                </a:schemeClr>
              </a:solidFill>
              <a:sym typeface="+mn-ea"/>
            </a:endParaRPr>
          </a:p>
          <a:p>
            <a:pPr marL="342900" indent="-342900">
              <a:lnSpc>
                <a:spcPct val="150000"/>
              </a:lnSpc>
              <a:buClr>
                <a:srgbClr val="5B9BD5"/>
              </a:buClr>
              <a:buFont typeface="Arial" panose="020B0604020202020204" pitchFamily="34" charset="0"/>
              <a:buChar char="•"/>
            </a:pPr>
            <a:endParaRPr lang="zh-CN" altLang="en-US" sz="2000">
              <a:solidFill>
                <a:schemeClr val="accent1">
                  <a:lumMod val="75000"/>
                </a:schemeClr>
              </a:solidFill>
              <a:sym typeface="+mn-ea"/>
            </a:endParaRPr>
          </a:p>
          <a:p>
            <a:pPr marL="342900" indent="-342900">
              <a:lnSpc>
                <a:spcPct val="150000"/>
              </a:lnSpc>
              <a:buClr>
                <a:srgbClr val="5B9BD5"/>
              </a:buClr>
              <a:buFont typeface="Arial" panose="020B0604020202020204" pitchFamily="34" charset="0"/>
              <a:buChar char="•"/>
            </a:pPr>
            <a:endParaRPr lang="zh-CN" altLang="en-US" sz="2000">
              <a:solidFill>
                <a:schemeClr val="accent1">
                  <a:lumMod val="75000"/>
                </a:schemeClr>
              </a:solidFill>
              <a:sym typeface="+mn-ea"/>
            </a:endParaRPr>
          </a:p>
          <a:p>
            <a:pPr marL="342900" indent="-342900">
              <a:lnSpc>
                <a:spcPct val="150000"/>
              </a:lnSpc>
              <a:buClr>
                <a:srgbClr val="5B9BD5"/>
              </a:buClr>
              <a:buFont typeface="Arial" panose="020B0604020202020204" pitchFamily="34" charset="0"/>
              <a:buChar char="•"/>
            </a:pPr>
            <a:endParaRPr lang="zh-CN" altLang="en-US" sz="2000">
              <a:solidFill>
                <a:schemeClr val="accent1">
                  <a:lumMod val="75000"/>
                </a:schemeClr>
              </a:solidFill>
              <a:sym typeface="+mn-ea"/>
            </a:endParaRPr>
          </a:p>
        </p:txBody>
      </p:sp>
      <p:sp>
        <p:nvSpPr>
          <p:cNvPr id="3" name="文本占位符 2"/>
          <p:cNvSpPr txBox="1"/>
          <p:nvPr/>
        </p:nvSpPr>
        <p:spPr>
          <a:xfrm>
            <a:off x="1192530" y="292735"/>
            <a:ext cx="5913755" cy="425450"/>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3200" b="0" dirty="0" smtClean="0">
                <a:solidFill>
                  <a:srgbClr val="005188"/>
                </a:solidFill>
                <a:latin typeface="+mn-lt"/>
                <a:ea typeface="+mn-ea"/>
                <a:cs typeface="+mn-ea"/>
                <a:sym typeface="+mn-ea"/>
              </a:rPr>
              <a:t>2</a:t>
            </a:r>
            <a:r>
              <a:rPr lang="zh-CN" altLang="en-US" sz="3200" b="0" dirty="0" smtClean="0">
                <a:solidFill>
                  <a:srgbClr val="005188"/>
                </a:solidFill>
                <a:latin typeface="+mn-lt"/>
                <a:ea typeface="+mn-ea"/>
                <a:cs typeface="+mn-ea"/>
                <a:sym typeface="+mn-ea"/>
              </a:rPr>
              <a:t>.准备模型输入 </a:t>
            </a:r>
            <a:r>
              <a:rPr lang="en-US" altLang="zh-CN" sz="3200" b="0" dirty="0" smtClean="0">
                <a:solidFill>
                  <a:srgbClr val="005188"/>
                </a:solidFill>
                <a:latin typeface="+mn-lt"/>
                <a:ea typeface="+mn-ea"/>
                <a:cs typeface="+mn-ea"/>
                <a:sym typeface="+mn-ea"/>
              </a:rPr>
              <a:t>— </a:t>
            </a:r>
            <a:r>
              <a:rPr lang="zh-CN" altLang="en-US" sz="3200" b="0" dirty="0" smtClean="0">
                <a:solidFill>
                  <a:srgbClr val="005188"/>
                </a:solidFill>
                <a:latin typeface="+mn-lt"/>
                <a:ea typeface="+mn-ea"/>
                <a:cs typeface="+mn-ea"/>
                <a:sym typeface="+mn-ea"/>
              </a:rPr>
              <a:t>数据分析</a:t>
            </a:r>
            <a:endParaRPr lang="zh-CN" altLang="en-US" sz="3200" b="0" dirty="0" smtClean="0">
              <a:solidFill>
                <a:srgbClr val="005188"/>
              </a:solidFill>
              <a:latin typeface="+mn-lt"/>
              <a:ea typeface="+mn-ea"/>
              <a:cs typeface="+mn-ea"/>
              <a:sym typeface="+mn-ea"/>
            </a:endParaRPr>
          </a:p>
          <a:p>
            <a:r>
              <a:rPr lang="en-US" altLang="zh-CN" sz="3200" b="0" dirty="0" smtClean="0">
                <a:solidFill>
                  <a:srgbClr val="005188"/>
                </a:solidFill>
                <a:latin typeface="+mn-lt"/>
                <a:ea typeface="+mn-ea"/>
                <a:cs typeface="+mn-ea"/>
                <a:sym typeface="+mn-lt"/>
              </a:rPr>
              <a:t> </a:t>
            </a:r>
            <a:endParaRPr lang="en-US" altLang="zh-CN" sz="3200" b="0" dirty="0" smtClean="0">
              <a:solidFill>
                <a:srgbClr val="005188"/>
              </a:solidFill>
              <a:latin typeface="+mn-lt"/>
              <a:ea typeface="+mn-ea"/>
              <a:cs typeface="+mn-ea"/>
              <a:sym typeface="+mn-lt"/>
            </a:endParaRPr>
          </a:p>
        </p:txBody>
      </p:sp>
      <p:pic>
        <p:nvPicPr>
          <p:cNvPr id="11" name="图片 10"/>
          <p:cNvPicPr>
            <a:picLocks noChangeAspect="1"/>
          </p:cNvPicPr>
          <p:nvPr/>
        </p:nvPicPr>
        <p:blipFill>
          <a:blip r:embed="rId1"/>
          <a:stretch>
            <a:fillRect/>
          </a:stretch>
        </p:blipFill>
        <p:spPr>
          <a:xfrm>
            <a:off x="4403090" y="4202430"/>
            <a:ext cx="3386455" cy="268351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9"/>
    </mc:Choice>
    <mc:Fallback>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2"/>
          <p:cNvSpPr txBox="1"/>
          <p:nvPr/>
        </p:nvSpPr>
        <p:spPr>
          <a:xfrm>
            <a:off x="1192479" y="292682"/>
            <a:ext cx="2737705" cy="425183"/>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zh-CN" altLang="en-US" sz="3200" b="0" dirty="0" smtClean="0">
              <a:solidFill>
                <a:srgbClr val="005188"/>
              </a:solidFill>
              <a:latin typeface="+mn-lt"/>
              <a:ea typeface="+mn-ea"/>
              <a:cs typeface="+mn-ea"/>
              <a:sym typeface="+mn-lt"/>
            </a:endParaRPr>
          </a:p>
        </p:txBody>
      </p:sp>
      <p:sp>
        <p:nvSpPr>
          <p:cNvPr id="19" name="文本框 18"/>
          <p:cNvSpPr txBox="1"/>
          <p:nvPr/>
        </p:nvSpPr>
        <p:spPr>
          <a:xfrm>
            <a:off x="542925" y="1021715"/>
            <a:ext cx="10991215" cy="3322955"/>
          </a:xfrm>
          <a:prstGeom prst="rect">
            <a:avLst/>
          </a:prstGeom>
          <a:noFill/>
        </p:spPr>
        <p:txBody>
          <a:bodyPr wrap="square" rtlCol="0">
            <a:spAutoFit/>
          </a:bodyPr>
          <a:p>
            <a:pPr marL="342900" indent="-342900">
              <a:lnSpc>
                <a:spcPct val="150000"/>
              </a:lnSpc>
              <a:buClr>
                <a:srgbClr val="5B9BD5"/>
              </a:buClr>
              <a:buFont typeface="Arial" panose="020B0604020202020204" pitchFamily="34" charset="0"/>
              <a:buChar char="•"/>
            </a:pPr>
            <a:r>
              <a:rPr lang="zh-CN" altLang="en-US" sz="2000">
                <a:solidFill>
                  <a:schemeClr val="accent1">
                    <a:lumMod val="75000"/>
                  </a:schemeClr>
                </a:solidFill>
                <a:sym typeface="+mn-ea"/>
              </a:rPr>
              <a:t>这里有个问题，由于我们每次在预测每个时间戳点流量数据时，要使用前面四个星期的数据（从这些数据中组合成三种时间属性的序列），所以对于所有时间戳数据，我们是没法预测前</a:t>
            </a:r>
            <a:r>
              <a:rPr lang="en-US" altLang="zh-CN" sz="2000">
                <a:solidFill>
                  <a:schemeClr val="accent1">
                    <a:lumMod val="75000"/>
                  </a:schemeClr>
                </a:solidFill>
                <a:sym typeface="+mn-ea"/>
              </a:rPr>
              <a:t>672</a:t>
            </a:r>
            <a:r>
              <a:rPr lang="zh-CN" altLang="en-US" sz="2000">
                <a:solidFill>
                  <a:schemeClr val="accent1">
                    <a:lumMod val="75000"/>
                  </a:schemeClr>
                </a:solidFill>
                <a:sym typeface="+mn-ea"/>
              </a:rPr>
              <a:t>（</a:t>
            </a:r>
            <a:r>
              <a:rPr lang="en-US" altLang="zh-CN" sz="2000">
                <a:solidFill>
                  <a:schemeClr val="accent1">
                    <a:lumMod val="75000"/>
                  </a:schemeClr>
                </a:solidFill>
                <a:sym typeface="+mn-ea"/>
              </a:rPr>
              <a:t>24*4*7</a:t>
            </a:r>
            <a:r>
              <a:rPr lang="zh-CN" altLang="en-US" sz="2000">
                <a:solidFill>
                  <a:schemeClr val="accent1">
                    <a:lumMod val="75000"/>
                  </a:schemeClr>
                </a:solidFill>
                <a:sym typeface="+mn-ea"/>
              </a:rPr>
              <a:t>）个时间戳的流量数据的（输入需要的数据量不够），只能对后面的</a:t>
            </a:r>
            <a:r>
              <a:rPr lang="en-US" altLang="zh-CN" sz="2000">
                <a:solidFill>
                  <a:schemeClr val="accent1">
                    <a:lumMod val="75000"/>
                  </a:schemeClr>
                </a:solidFill>
                <a:sym typeface="+mn-ea"/>
              </a:rPr>
              <a:t>3720</a:t>
            </a:r>
            <a:r>
              <a:rPr lang="zh-CN" altLang="en-US" sz="2000">
                <a:solidFill>
                  <a:schemeClr val="accent1">
                    <a:lumMod val="75000"/>
                  </a:schemeClr>
                </a:solidFill>
                <a:sym typeface="+mn-ea"/>
              </a:rPr>
              <a:t>条流量数据进行预测并训练模型。</a:t>
            </a:r>
            <a:endParaRPr lang="zh-CN" altLang="en-US" sz="2000">
              <a:solidFill>
                <a:schemeClr val="accent1">
                  <a:lumMod val="75000"/>
                </a:schemeClr>
              </a:solidFill>
              <a:sym typeface="+mn-ea"/>
            </a:endParaRPr>
          </a:p>
          <a:p>
            <a:pPr marL="342900" indent="-342900">
              <a:lnSpc>
                <a:spcPct val="150000"/>
              </a:lnSpc>
              <a:buClr>
                <a:srgbClr val="5B9BD5"/>
              </a:buClr>
              <a:buFont typeface="Arial" panose="020B0604020202020204" pitchFamily="34" charset="0"/>
              <a:buChar char="•"/>
            </a:pPr>
            <a:r>
              <a:rPr lang="zh-CN" altLang="en-US" sz="2000">
                <a:solidFill>
                  <a:schemeClr val="accent1">
                    <a:lumMod val="75000"/>
                  </a:schemeClr>
                </a:solidFill>
                <a:sym typeface="+mn-ea"/>
              </a:rPr>
              <a:t>前</a:t>
            </a:r>
            <a:r>
              <a:rPr lang="en-US" altLang="zh-CN" sz="2000">
                <a:solidFill>
                  <a:schemeClr val="accent1">
                    <a:lumMod val="75000"/>
                  </a:schemeClr>
                </a:solidFill>
                <a:sym typeface="+mn-ea"/>
              </a:rPr>
              <a:t>672</a:t>
            </a:r>
            <a:r>
              <a:rPr lang="zh-CN" altLang="en-US" sz="2000">
                <a:solidFill>
                  <a:schemeClr val="accent1">
                    <a:lumMod val="75000"/>
                  </a:schemeClr>
                </a:solidFill>
                <a:sym typeface="+mn-ea"/>
              </a:rPr>
              <a:t>条数据会被包装在后第</a:t>
            </a:r>
            <a:r>
              <a:rPr lang="en-US" altLang="zh-CN" sz="2000">
                <a:solidFill>
                  <a:schemeClr val="accent1">
                    <a:lumMod val="75000"/>
                  </a:schemeClr>
                </a:solidFill>
                <a:sym typeface="+mn-ea"/>
              </a:rPr>
              <a:t>673</a:t>
            </a:r>
            <a:r>
              <a:rPr lang="zh-CN" altLang="en-US" sz="2000">
                <a:solidFill>
                  <a:schemeClr val="accent1">
                    <a:lumMod val="75000"/>
                  </a:schemeClr>
                </a:solidFill>
                <a:sym typeface="+mn-ea"/>
              </a:rPr>
              <a:t>到</a:t>
            </a:r>
            <a:r>
              <a:rPr lang="en-US" altLang="zh-CN" sz="2000">
                <a:solidFill>
                  <a:schemeClr val="accent1">
                    <a:lumMod val="75000"/>
                  </a:schemeClr>
                </a:solidFill>
                <a:sym typeface="+mn-ea"/>
              </a:rPr>
              <a:t>1344</a:t>
            </a:r>
            <a:r>
              <a:rPr lang="zh-CN" altLang="en-US" sz="2000">
                <a:solidFill>
                  <a:schemeClr val="accent1">
                    <a:lumMod val="75000"/>
                  </a:schemeClr>
                </a:solidFill>
                <a:sym typeface="+mn-ea"/>
              </a:rPr>
              <a:t>条数据的时间属性序列中（相近性数据、周期性数据、趋势性数据），参与到对他们交通流量的预测任务中。</a:t>
            </a:r>
            <a:endParaRPr lang="zh-CN" altLang="en-US" sz="2000">
              <a:solidFill>
                <a:schemeClr val="accent1">
                  <a:lumMod val="75000"/>
                </a:schemeClr>
              </a:solidFill>
              <a:sym typeface="+mn-ea"/>
            </a:endParaRPr>
          </a:p>
          <a:p>
            <a:pPr marL="342900" indent="-342900">
              <a:lnSpc>
                <a:spcPct val="150000"/>
              </a:lnSpc>
              <a:buClr>
                <a:srgbClr val="5B9BD5"/>
              </a:buClr>
              <a:buFont typeface="Arial" panose="020B0604020202020204" pitchFamily="34" charset="0"/>
              <a:buChar char="•"/>
            </a:pPr>
            <a:r>
              <a:rPr lang="zh-CN" altLang="en-US" sz="2000">
                <a:solidFill>
                  <a:schemeClr val="accent1">
                    <a:lumMod val="75000"/>
                  </a:schemeClr>
                </a:solidFill>
                <a:sym typeface="+mn-ea"/>
              </a:rPr>
              <a:t>实现中伪代码是：</a:t>
            </a:r>
            <a:endParaRPr lang="zh-CN" altLang="en-US" sz="2000">
              <a:solidFill>
                <a:schemeClr val="accent1">
                  <a:lumMod val="75000"/>
                </a:schemeClr>
              </a:solidFill>
              <a:sym typeface="+mn-ea"/>
            </a:endParaRPr>
          </a:p>
        </p:txBody>
      </p:sp>
      <p:sp>
        <p:nvSpPr>
          <p:cNvPr id="3" name="文本占位符 2"/>
          <p:cNvSpPr txBox="1"/>
          <p:nvPr/>
        </p:nvSpPr>
        <p:spPr>
          <a:xfrm>
            <a:off x="1192530" y="292735"/>
            <a:ext cx="6421755" cy="425450"/>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3200" b="0" dirty="0" smtClean="0">
                <a:solidFill>
                  <a:srgbClr val="005188"/>
                </a:solidFill>
                <a:latin typeface="+mn-lt"/>
                <a:ea typeface="+mn-ea"/>
                <a:cs typeface="+mn-ea"/>
                <a:sym typeface="+mn-ea"/>
              </a:rPr>
              <a:t>2</a:t>
            </a:r>
            <a:r>
              <a:rPr lang="zh-CN" altLang="en-US" sz="3200" b="0" dirty="0" smtClean="0">
                <a:solidFill>
                  <a:srgbClr val="005188"/>
                </a:solidFill>
                <a:latin typeface="+mn-lt"/>
                <a:ea typeface="+mn-ea"/>
                <a:cs typeface="+mn-ea"/>
                <a:sym typeface="+mn-ea"/>
              </a:rPr>
              <a:t>.准备模型输入 </a:t>
            </a:r>
            <a:r>
              <a:rPr lang="en-US" altLang="zh-CN" sz="3200" b="0" dirty="0" smtClean="0">
                <a:solidFill>
                  <a:srgbClr val="005188"/>
                </a:solidFill>
                <a:latin typeface="+mn-lt"/>
                <a:ea typeface="+mn-ea"/>
                <a:cs typeface="+mn-ea"/>
                <a:sym typeface="+mn-ea"/>
              </a:rPr>
              <a:t>— </a:t>
            </a:r>
            <a:r>
              <a:rPr lang="zh-CN" altLang="en-US" sz="3200" b="0" dirty="0" smtClean="0">
                <a:solidFill>
                  <a:srgbClr val="005188"/>
                </a:solidFill>
                <a:latin typeface="+mn-lt"/>
                <a:ea typeface="+mn-ea"/>
                <a:cs typeface="+mn-ea"/>
                <a:sym typeface="+mn-ea"/>
              </a:rPr>
              <a:t>数据分析</a:t>
            </a:r>
            <a:endParaRPr lang="zh-CN" altLang="en-US" sz="3200" b="0" dirty="0" smtClean="0">
              <a:solidFill>
                <a:srgbClr val="005188"/>
              </a:solidFill>
              <a:latin typeface="+mn-lt"/>
              <a:ea typeface="+mn-ea"/>
              <a:cs typeface="+mn-ea"/>
              <a:sym typeface="+mn-ea"/>
            </a:endParaRPr>
          </a:p>
          <a:p>
            <a:r>
              <a:rPr lang="en-US" altLang="zh-CN" sz="3200" b="0" dirty="0" smtClean="0">
                <a:solidFill>
                  <a:srgbClr val="005188"/>
                </a:solidFill>
                <a:latin typeface="+mn-lt"/>
                <a:ea typeface="+mn-ea"/>
                <a:cs typeface="+mn-ea"/>
                <a:sym typeface="+mn-lt"/>
              </a:rPr>
              <a:t> </a:t>
            </a:r>
            <a:endParaRPr lang="en-US" altLang="zh-CN" sz="3200" b="0" dirty="0" smtClean="0">
              <a:solidFill>
                <a:srgbClr val="005188"/>
              </a:solidFill>
              <a:latin typeface="+mn-lt"/>
              <a:ea typeface="+mn-ea"/>
              <a:cs typeface="+mn-ea"/>
              <a:sym typeface="+mn-lt"/>
            </a:endParaRPr>
          </a:p>
        </p:txBody>
      </p:sp>
      <p:pic>
        <p:nvPicPr>
          <p:cNvPr id="4" name="图片 3"/>
          <p:cNvPicPr>
            <a:picLocks noChangeAspect="1"/>
          </p:cNvPicPr>
          <p:nvPr/>
        </p:nvPicPr>
        <p:blipFill>
          <a:blip r:embed="rId1"/>
          <a:stretch>
            <a:fillRect/>
          </a:stretch>
        </p:blipFill>
        <p:spPr>
          <a:xfrm>
            <a:off x="3074670" y="4859020"/>
            <a:ext cx="5965825" cy="1659890"/>
          </a:xfrm>
          <a:prstGeom prst="rect">
            <a:avLst/>
          </a:prstGeom>
        </p:spPr>
      </p:pic>
      <p:sp>
        <p:nvSpPr>
          <p:cNvPr id="6" name="文本框 5"/>
          <p:cNvSpPr txBox="1"/>
          <p:nvPr/>
        </p:nvSpPr>
        <p:spPr>
          <a:xfrm>
            <a:off x="1205230" y="4293870"/>
            <a:ext cx="10920730" cy="368300"/>
          </a:xfrm>
          <a:prstGeom prst="rect">
            <a:avLst/>
          </a:prstGeom>
          <a:noFill/>
        </p:spPr>
        <p:txBody>
          <a:bodyPr wrap="square" rtlCol="0" anchor="t">
            <a:spAutoFit/>
          </a:bodyPr>
          <a:p>
            <a:r>
              <a:rPr lang="zh-CN" altLang="en-US"/>
              <a:t>起始位置 = max(天周期数 * 趋势间隔天数 * 趋势数, 天周期数 * 周期间隔天数 * 周期数, 相近性考虑长度)</a:t>
            </a:r>
            <a:endParaRPr lang="zh-CN" altLang="en-US"/>
          </a:p>
        </p:txBody>
      </p:sp>
    </p:spTree>
  </p:cSld>
  <p:clrMapOvr>
    <a:masterClrMapping/>
  </p:clrMapOvr>
  <mc:AlternateContent xmlns:mc="http://schemas.openxmlformats.org/markup-compatibility/2006">
    <mc:Choice xmlns:p14="http://schemas.microsoft.com/office/powerpoint/2010/main" Requires="p14">
      <p:transition p14:dur="9"/>
    </mc:Choice>
    <mc:Fallback>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2"/>
          <p:cNvSpPr txBox="1"/>
          <p:nvPr/>
        </p:nvSpPr>
        <p:spPr>
          <a:xfrm>
            <a:off x="1192479" y="292682"/>
            <a:ext cx="2737705" cy="425183"/>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zh-CN" altLang="en-US" sz="3200" b="0" dirty="0" smtClean="0">
              <a:solidFill>
                <a:srgbClr val="005188"/>
              </a:solidFill>
              <a:latin typeface="+mn-lt"/>
              <a:ea typeface="+mn-ea"/>
              <a:cs typeface="+mn-ea"/>
              <a:sym typeface="+mn-lt"/>
            </a:endParaRPr>
          </a:p>
        </p:txBody>
      </p:sp>
      <p:sp>
        <p:nvSpPr>
          <p:cNvPr id="19" name="文本框 18"/>
          <p:cNvSpPr txBox="1"/>
          <p:nvPr/>
        </p:nvSpPr>
        <p:spPr>
          <a:xfrm>
            <a:off x="542925" y="1021715"/>
            <a:ext cx="10991215" cy="3784600"/>
          </a:xfrm>
          <a:prstGeom prst="rect">
            <a:avLst/>
          </a:prstGeom>
          <a:noFill/>
        </p:spPr>
        <p:txBody>
          <a:bodyPr wrap="square" rtlCol="0">
            <a:spAutoFit/>
          </a:bodyPr>
          <a:p>
            <a:pPr marL="342900" indent="-342900">
              <a:lnSpc>
                <a:spcPct val="150000"/>
              </a:lnSpc>
              <a:buClr>
                <a:srgbClr val="5B9BD5"/>
              </a:buClr>
              <a:buFont typeface="Arial" panose="020B0604020202020204" pitchFamily="34" charset="0"/>
              <a:buChar char="•"/>
            </a:pPr>
            <a:r>
              <a:rPr lang="zh-CN" altLang="en-US" sz="2000">
                <a:solidFill>
                  <a:schemeClr val="accent1">
                    <a:lumMod val="75000"/>
                  </a:schemeClr>
                </a:solidFill>
                <a:sym typeface="+mn-ea"/>
              </a:rPr>
              <a:t>先考虑时间序列数据，首先划分时间序列，首先创建</a:t>
            </a:r>
            <a:r>
              <a:rPr lang="en-US" altLang="zh-CN" sz="2000">
                <a:solidFill>
                  <a:schemeClr val="accent1">
                    <a:lumMod val="75000"/>
                  </a:schemeClr>
                </a:solidFill>
                <a:sym typeface="+mn-ea"/>
              </a:rPr>
              <a:t>5</a:t>
            </a:r>
            <a:r>
              <a:rPr lang="zh-CN" altLang="en-US" sz="2000">
                <a:solidFill>
                  <a:schemeClr val="accent1">
                    <a:lumMod val="75000"/>
                  </a:schemeClr>
                </a:solidFill>
                <a:sym typeface="+mn-ea"/>
              </a:rPr>
              <a:t>个变量：</a:t>
            </a:r>
            <a:r>
              <a:rPr lang="en-US" altLang="zh-CN" sz="2000">
                <a:solidFill>
                  <a:schemeClr val="accent1">
                    <a:lumMod val="75000"/>
                  </a:schemeClr>
                </a:solidFill>
                <a:sym typeface="+mn-ea"/>
              </a:rPr>
              <a:t>XC</a:t>
            </a:r>
            <a:r>
              <a:rPr lang="zh-CN" altLang="en-US" sz="2000">
                <a:solidFill>
                  <a:schemeClr val="accent1">
                    <a:lumMod val="75000"/>
                  </a:schemeClr>
                </a:solidFill>
                <a:sym typeface="+mn-ea"/>
              </a:rPr>
              <a:t>、</a:t>
            </a:r>
            <a:r>
              <a:rPr lang="en-US" altLang="zh-CN" sz="2000">
                <a:solidFill>
                  <a:schemeClr val="accent1">
                    <a:lumMod val="75000"/>
                  </a:schemeClr>
                </a:solidFill>
                <a:sym typeface="+mn-ea"/>
              </a:rPr>
              <a:t>XP</a:t>
            </a:r>
            <a:r>
              <a:rPr lang="zh-CN" altLang="en-US" sz="2000">
                <a:solidFill>
                  <a:schemeClr val="accent1">
                    <a:lumMod val="75000"/>
                  </a:schemeClr>
                </a:solidFill>
                <a:sym typeface="+mn-ea"/>
              </a:rPr>
              <a:t>、</a:t>
            </a:r>
            <a:r>
              <a:rPr lang="en-US" altLang="zh-CN" sz="2000">
                <a:solidFill>
                  <a:schemeClr val="accent1">
                    <a:lumMod val="75000"/>
                  </a:schemeClr>
                </a:solidFill>
                <a:sym typeface="+mn-ea"/>
              </a:rPr>
              <a:t>XT</a:t>
            </a:r>
            <a:r>
              <a:rPr lang="zh-CN" altLang="en-US" sz="2000">
                <a:solidFill>
                  <a:schemeClr val="accent1">
                    <a:lumMod val="75000"/>
                  </a:schemeClr>
                </a:solidFill>
                <a:sym typeface="+mn-ea"/>
              </a:rPr>
              <a:t>、</a:t>
            </a:r>
            <a:r>
              <a:rPr lang="en-US" altLang="zh-CN" sz="2000">
                <a:solidFill>
                  <a:schemeClr val="accent1">
                    <a:lumMod val="75000"/>
                  </a:schemeClr>
                </a:solidFill>
                <a:sym typeface="+mn-ea"/>
              </a:rPr>
              <a:t>Y</a:t>
            </a:r>
            <a:r>
              <a:rPr lang="zh-CN" altLang="en-US" sz="2000">
                <a:solidFill>
                  <a:schemeClr val="accent1">
                    <a:lumMod val="75000"/>
                  </a:schemeClr>
                </a:solidFill>
                <a:sym typeface="+mn-ea"/>
              </a:rPr>
              <a:t>、</a:t>
            </a:r>
            <a:r>
              <a:rPr lang="en-US" altLang="zh-CN" sz="2000">
                <a:solidFill>
                  <a:schemeClr val="accent1">
                    <a:lumMod val="75000"/>
                  </a:schemeClr>
                </a:solidFill>
                <a:sym typeface="+mn-ea"/>
              </a:rPr>
              <a:t>timestamp_Y</a:t>
            </a:r>
            <a:r>
              <a:rPr lang="zh-CN" altLang="en-US" sz="2000">
                <a:solidFill>
                  <a:schemeClr val="accent1">
                    <a:lumMod val="75000"/>
                  </a:schemeClr>
                </a:solidFill>
                <a:sym typeface="+mn-ea"/>
              </a:rPr>
              <a:t>、</a:t>
            </a:r>
            <a:r>
              <a:rPr lang="en-US" altLang="zh-CN" sz="2000">
                <a:solidFill>
                  <a:schemeClr val="accent1">
                    <a:lumMod val="75000"/>
                  </a:schemeClr>
                </a:solidFill>
                <a:sym typeface="+mn-ea"/>
              </a:rPr>
              <a:t>metadata_dim</a:t>
            </a:r>
            <a:r>
              <a:rPr lang="zh-CN" altLang="en-US" sz="2000">
                <a:solidFill>
                  <a:schemeClr val="accent1">
                    <a:lumMod val="75000"/>
                  </a:schemeClr>
                </a:solidFill>
                <a:sym typeface="+mn-ea"/>
              </a:rPr>
              <a:t>他们各自的意义是：</a:t>
            </a:r>
            <a:endParaRPr lang="zh-CN" altLang="en-US" sz="2000">
              <a:solidFill>
                <a:schemeClr val="accent1">
                  <a:lumMod val="75000"/>
                </a:schemeClr>
              </a:solidFill>
              <a:sym typeface="+mn-ea"/>
            </a:endParaRPr>
          </a:p>
          <a:p>
            <a:pPr indent="0">
              <a:lnSpc>
                <a:spcPct val="150000"/>
              </a:lnSpc>
              <a:buClr>
                <a:srgbClr val="5B9BD5"/>
              </a:buClr>
              <a:buFont typeface="Arial" panose="020B0604020202020204" pitchFamily="34" charset="0"/>
              <a:buNone/>
            </a:pPr>
            <a:r>
              <a:rPr lang="en-US" altLang="zh-CN" sz="2000">
                <a:solidFill>
                  <a:schemeClr val="accent1">
                    <a:lumMod val="75000"/>
                  </a:schemeClr>
                </a:solidFill>
                <a:sym typeface="+mn-ea"/>
              </a:rPr>
              <a:t>              [1]XC</a:t>
            </a:r>
            <a:r>
              <a:rPr lang="zh-CN" altLang="en-US" sz="2000">
                <a:solidFill>
                  <a:schemeClr val="accent1">
                    <a:lumMod val="75000"/>
                  </a:schemeClr>
                </a:solidFill>
                <a:sym typeface="+mn-ea"/>
              </a:rPr>
              <a:t>存储了所有时间的相近性信息，存储了每一个时间点之前三个小时的流量数据，其对应的数据维度是（</a:t>
            </a:r>
            <a:r>
              <a:rPr lang="en-US" altLang="zh-CN" sz="2000">
                <a:solidFill>
                  <a:schemeClr val="accent1">
                    <a:lumMod val="75000"/>
                  </a:schemeClr>
                </a:solidFill>
                <a:sym typeface="+mn-ea"/>
              </a:rPr>
              <a:t>3720</a:t>
            </a:r>
            <a:r>
              <a:rPr lang="zh-CN" altLang="en-US" sz="2000">
                <a:solidFill>
                  <a:schemeClr val="accent1">
                    <a:lumMod val="75000"/>
                  </a:schemeClr>
                </a:solidFill>
                <a:sym typeface="+mn-ea"/>
              </a:rPr>
              <a:t>，</a:t>
            </a:r>
            <a:r>
              <a:rPr lang="en-US" altLang="zh-CN" sz="2000">
                <a:solidFill>
                  <a:schemeClr val="accent1">
                    <a:lumMod val="75000"/>
                  </a:schemeClr>
                </a:solidFill>
                <a:sym typeface="+mn-ea"/>
              </a:rPr>
              <a:t>6</a:t>
            </a:r>
            <a:r>
              <a:rPr lang="zh-CN" altLang="en-US" sz="2000">
                <a:solidFill>
                  <a:schemeClr val="accent1">
                    <a:lumMod val="75000"/>
                  </a:schemeClr>
                </a:solidFill>
                <a:sym typeface="+mn-ea"/>
              </a:rPr>
              <a:t>，</a:t>
            </a:r>
            <a:r>
              <a:rPr lang="en-US" altLang="zh-CN" sz="2000">
                <a:solidFill>
                  <a:schemeClr val="accent1">
                    <a:lumMod val="75000"/>
                  </a:schemeClr>
                </a:solidFill>
                <a:sym typeface="+mn-ea"/>
              </a:rPr>
              <a:t>16</a:t>
            </a:r>
            <a:r>
              <a:rPr lang="zh-CN" altLang="en-US" sz="2000">
                <a:solidFill>
                  <a:schemeClr val="accent1">
                    <a:lumMod val="75000"/>
                  </a:schemeClr>
                </a:solidFill>
                <a:sym typeface="+mn-ea"/>
              </a:rPr>
              <a:t>，</a:t>
            </a:r>
            <a:r>
              <a:rPr lang="en-US" altLang="zh-CN" sz="2000">
                <a:solidFill>
                  <a:schemeClr val="accent1">
                    <a:lumMod val="75000"/>
                  </a:schemeClr>
                </a:solidFill>
                <a:sym typeface="+mn-ea"/>
              </a:rPr>
              <a:t>8</a:t>
            </a:r>
            <a:r>
              <a:rPr lang="zh-CN" altLang="en-US" sz="2000">
                <a:solidFill>
                  <a:schemeClr val="accent1">
                    <a:lumMod val="75000"/>
                  </a:schemeClr>
                </a:solidFill>
                <a:sym typeface="+mn-ea"/>
              </a:rPr>
              <a:t>），其中存放了每个时间点的前三个时间戳流量信息，第二维度是</a:t>
            </a:r>
            <a:r>
              <a:rPr lang="en-US" altLang="zh-CN" sz="2000">
                <a:solidFill>
                  <a:schemeClr val="accent1">
                    <a:lumMod val="75000"/>
                  </a:schemeClr>
                </a:solidFill>
                <a:sym typeface="+mn-ea"/>
              </a:rPr>
              <a:t>3*2</a:t>
            </a:r>
            <a:r>
              <a:rPr lang="zh-CN" altLang="en-US" sz="2000">
                <a:solidFill>
                  <a:schemeClr val="accent1">
                    <a:lumMod val="75000"/>
                  </a:schemeClr>
                </a:solidFill>
                <a:sym typeface="+mn-ea"/>
              </a:rPr>
              <a:t>表示有三个出入流量矩阵信息。</a:t>
            </a:r>
            <a:endParaRPr lang="zh-CN" altLang="en-US" sz="2000">
              <a:solidFill>
                <a:schemeClr val="accent1">
                  <a:lumMod val="75000"/>
                </a:schemeClr>
              </a:solidFill>
              <a:sym typeface="+mn-ea"/>
            </a:endParaRPr>
          </a:p>
          <a:p>
            <a:pPr indent="0">
              <a:lnSpc>
                <a:spcPct val="150000"/>
              </a:lnSpc>
              <a:buClr>
                <a:srgbClr val="5B9BD5"/>
              </a:buClr>
              <a:buFont typeface="Arial" panose="020B0604020202020204" pitchFamily="34" charset="0"/>
              <a:buNone/>
            </a:pPr>
            <a:endParaRPr lang="zh-CN" altLang="en-US" sz="2000">
              <a:solidFill>
                <a:schemeClr val="accent1">
                  <a:lumMod val="75000"/>
                </a:schemeClr>
              </a:solidFill>
              <a:sym typeface="+mn-ea"/>
            </a:endParaRPr>
          </a:p>
          <a:p>
            <a:pPr indent="0">
              <a:lnSpc>
                <a:spcPct val="150000"/>
              </a:lnSpc>
              <a:buClr>
                <a:srgbClr val="5B9BD5"/>
              </a:buClr>
              <a:buFont typeface="Arial" panose="020B0604020202020204" pitchFamily="34" charset="0"/>
              <a:buNone/>
            </a:pPr>
            <a:r>
              <a:rPr lang="zh-CN" altLang="en-US" sz="2000">
                <a:solidFill>
                  <a:schemeClr val="accent1">
                    <a:lumMod val="75000"/>
                  </a:schemeClr>
                </a:solidFill>
                <a:sym typeface="+mn-ea"/>
              </a:rPr>
              <a:t>              </a:t>
            </a:r>
            <a:r>
              <a:rPr lang="en-US" altLang="zh-CN" sz="2000">
                <a:solidFill>
                  <a:schemeClr val="accent1">
                    <a:lumMod val="75000"/>
                  </a:schemeClr>
                </a:solidFill>
                <a:sym typeface="+mn-ea"/>
              </a:rPr>
              <a:t>[2]XP</a:t>
            </a:r>
            <a:r>
              <a:rPr lang="zh-CN" altLang="en-US" sz="2000">
                <a:solidFill>
                  <a:schemeClr val="accent1">
                    <a:lumMod val="75000"/>
                  </a:schemeClr>
                </a:solidFill>
                <a:sym typeface="+mn-ea"/>
              </a:rPr>
              <a:t>存储了所有时间点的周期性信息，放置了每个时间戳的前四天对应时间点的流量数据，数据维度为（</a:t>
            </a:r>
            <a:r>
              <a:rPr lang="en-US" altLang="zh-CN" sz="2000">
                <a:solidFill>
                  <a:schemeClr val="accent1">
                    <a:lumMod val="75000"/>
                  </a:schemeClr>
                </a:solidFill>
                <a:sym typeface="+mn-ea"/>
              </a:rPr>
              <a:t>3720</a:t>
            </a:r>
            <a:r>
              <a:rPr lang="zh-CN" altLang="en-US" sz="2000">
                <a:solidFill>
                  <a:schemeClr val="accent1">
                    <a:lumMod val="75000"/>
                  </a:schemeClr>
                </a:solidFill>
                <a:sym typeface="+mn-ea"/>
              </a:rPr>
              <a:t>，</a:t>
            </a:r>
            <a:r>
              <a:rPr lang="en-US" altLang="zh-CN" sz="2000">
                <a:solidFill>
                  <a:schemeClr val="accent1">
                    <a:lumMod val="75000"/>
                  </a:schemeClr>
                </a:solidFill>
                <a:sym typeface="+mn-ea"/>
              </a:rPr>
              <a:t>8</a:t>
            </a:r>
            <a:r>
              <a:rPr lang="zh-CN" altLang="en-US" sz="2000">
                <a:solidFill>
                  <a:schemeClr val="accent1">
                    <a:lumMod val="75000"/>
                  </a:schemeClr>
                </a:solidFill>
                <a:sym typeface="+mn-ea"/>
              </a:rPr>
              <a:t>，</a:t>
            </a:r>
            <a:r>
              <a:rPr lang="en-US" altLang="zh-CN" sz="2000">
                <a:solidFill>
                  <a:schemeClr val="accent1">
                    <a:lumMod val="75000"/>
                  </a:schemeClr>
                </a:solidFill>
                <a:sym typeface="+mn-ea"/>
              </a:rPr>
              <a:t>16</a:t>
            </a:r>
            <a:r>
              <a:rPr lang="zh-CN" altLang="en-US" sz="2000">
                <a:solidFill>
                  <a:schemeClr val="accent1">
                    <a:lumMod val="75000"/>
                  </a:schemeClr>
                </a:solidFill>
                <a:sym typeface="+mn-ea"/>
              </a:rPr>
              <a:t>，</a:t>
            </a:r>
            <a:r>
              <a:rPr lang="en-US" altLang="zh-CN" sz="2000">
                <a:solidFill>
                  <a:schemeClr val="accent1">
                    <a:lumMod val="75000"/>
                  </a:schemeClr>
                </a:solidFill>
                <a:sym typeface="+mn-ea"/>
              </a:rPr>
              <a:t>8</a:t>
            </a:r>
            <a:r>
              <a:rPr lang="zh-CN" altLang="en-US" sz="2000">
                <a:solidFill>
                  <a:schemeClr val="accent1">
                    <a:lumMod val="75000"/>
                  </a:schemeClr>
                </a:solidFill>
                <a:sym typeface="+mn-ea"/>
              </a:rPr>
              <a:t>）</a:t>
            </a:r>
            <a:r>
              <a:rPr lang="en-US" altLang="zh-CN" sz="2000">
                <a:solidFill>
                  <a:schemeClr val="accent1">
                    <a:lumMod val="75000"/>
                  </a:schemeClr>
                </a:solidFill>
                <a:sym typeface="+mn-ea"/>
              </a:rPr>
              <a:t>,</a:t>
            </a:r>
            <a:r>
              <a:rPr lang="zh-CN" altLang="en-US" sz="2000">
                <a:solidFill>
                  <a:schemeClr val="accent1">
                    <a:lumMod val="75000"/>
                  </a:schemeClr>
                </a:solidFill>
                <a:sym typeface="+mn-ea"/>
              </a:rPr>
              <a:t>其中</a:t>
            </a:r>
            <a:r>
              <a:rPr lang="en-US" altLang="zh-CN" sz="2000">
                <a:solidFill>
                  <a:schemeClr val="accent1">
                    <a:lumMod val="75000"/>
                  </a:schemeClr>
                </a:solidFill>
                <a:sym typeface="+mn-ea"/>
              </a:rPr>
              <a:t>4*2</a:t>
            </a:r>
            <a:r>
              <a:rPr lang="zh-CN" altLang="en-US" sz="2000">
                <a:solidFill>
                  <a:schemeClr val="accent1">
                    <a:lumMod val="75000"/>
                  </a:schemeClr>
                </a:solidFill>
                <a:sym typeface="+mn-ea"/>
              </a:rPr>
              <a:t>表示前几天的出入流量数据。</a:t>
            </a:r>
            <a:endParaRPr lang="zh-CN" altLang="en-US" sz="2000">
              <a:solidFill>
                <a:schemeClr val="accent1">
                  <a:lumMod val="75000"/>
                </a:schemeClr>
              </a:solidFill>
              <a:sym typeface="+mn-ea"/>
            </a:endParaRPr>
          </a:p>
        </p:txBody>
      </p:sp>
      <p:sp>
        <p:nvSpPr>
          <p:cNvPr id="3" name="文本占位符 2"/>
          <p:cNvSpPr txBox="1"/>
          <p:nvPr/>
        </p:nvSpPr>
        <p:spPr>
          <a:xfrm>
            <a:off x="1192530" y="292735"/>
            <a:ext cx="6421755" cy="425450"/>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3200" b="0" dirty="0" smtClean="0">
                <a:solidFill>
                  <a:srgbClr val="005188"/>
                </a:solidFill>
                <a:latin typeface="+mn-lt"/>
                <a:ea typeface="+mn-ea"/>
                <a:cs typeface="+mn-ea"/>
                <a:sym typeface="+mn-ea"/>
              </a:rPr>
              <a:t>2</a:t>
            </a:r>
            <a:r>
              <a:rPr lang="zh-CN" altLang="en-US" sz="3200" b="0" dirty="0" smtClean="0">
                <a:solidFill>
                  <a:srgbClr val="005188"/>
                </a:solidFill>
                <a:latin typeface="+mn-lt"/>
                <a:ea typeface="+mn-ea"/>
                <a:cs typeface="+mn-ea"/>
                <a:sym typeface="+mn-ea"/>
              </a:rPr>
              <a:t>.准备模型输入 </a:t>
            </a:r>
            <a:r>
              <a:rPr lang="en-US" altLang="zh-CN" sz="3200" b="0" dirty="0" smtClean="0">
                <a:solidFill>
                  <a:srgbClr val="005188"/>
                </a:solidFill>
                <a:latin typeface="+mn-lt"/>
                <a:ea typeface="+mn-ea"/>
                <a:cs typeface="+mn-ea"/>
                <a:sym typeface="+mn-ea"/>
              </a:rPr>
              <a:t>— </a:t>
            </a:r>
            <a:r>
              <a:rPr lang="zh-CN" altLang="en-US" sz="3200" b="0" dirty="0" smtClean="0">
                <a:solidFill>
                  <a:srgbClr val="005188"/>
                </a:solidFill>
                <a:latin typeface="+mn-lt"/>
                <a:ea typeface="+mn-ea"/>
                <a:cs typeface="+mn-ea"/>
                <a:sym typeface="+mn-ea"/>
              </a:rPr>
              <a:t>定义数据组合</a:t>
            </a:r>
            <a:endParaRPr lang="zh-CN" altLang="en-US" sz="3200" b="0" dirty="0" smtClean="0">
              <a:solidFill>
                <a:srgbClr val="005188"/>
              </a:solidFill>
              <a:latin typeface="+mn-lt"/>
              <a:ea typeface="+mn-ea"/>
              <a:cs typeface="+mn-ea"/>
              <a:sym typeface="+mn-ea"/>
            </a:endParaRPr>
          </a:p>
          <a:p>
            <a:r>
              <a:rPr lang="en-US" altLang="zh-CN" sz="3200" b="0" dirty="0" smtClean="0">
                <a:solidFill>
                  <a:srgbClr val="005188"/>
                </a:solidFill>
                <a:latin typeface="+mn-lt"/>
                <a:ea typeface="+mn-ea"/>
                <a:cs typeface="+mn-ea"/>
                <a:sym typeface="+mn-lt"/>
              </a:rPr>
              <a:t> </a:t>
            </a:r>
            <a:endParaRPr lang="en-US" altLang="zh-CN" sz="3200" b="0" dirty="0" smtClean="0">
              <a:solidFill>
                <a:srgbClr val="005188"/>
              </a:solidFill>
              <a:latin typeface="+mn-lt"/>
              <a:ea typeface="+mn-ea"/>
              <a:cs typeface="+mn-ea"/>
              <a:sym typeface="+mn-lt"/>
            </a:endParaRPr>
          </a:p>
        </p:txBody>
      </p:sp>
      <p:pic>
        <p:nvPicPr>
          <p:cNvPr id="5" name="图片 4"/>
          <p:cNvPicPr>
            <a:picLocks noChangeAspect="1"/>
          </p:cNvPicPr>
          <p:nvPr/>
        </p:nvPicPr>
        <p:blipFill>
          <a:blip r:embed="rId1"/>
          <a:stretch>
            <a:fillRect/>
          </a:stretch>
        </p:blipFill>
        <p:spPr>
          <a:xfrm>
            <a:off x="3650615" y="3411220"/>
            <a:ext cx="4776470" cy="491490"/>
          </a:xfrm>
          <a:prstGeom prst="rect">
            <a:avLst/>
          </a:prstGeom>
        </p:spPr>
      </p:pic>
      <p:pic>
        <p:nvPicPr>
          <p:cNvPr id="7" name="图片 6"/>
          <p:cNvPicPr>
            <a:picLocks noChangeAspect="1"/>
          </p:cNvPicPr>
          <p:nvPr/>
        </p:nvPicPr>
        <p:blipFill>
          <a:blip r:embed="rId2"/>
          <a:stretch>
            <a:fillRect/>
          </a:stretch>
        </p:blipFill>
        <p:spPr>
          <a:xfrm>
            <a:off x="3693795" y="5009515"/>
            <a:ext cx="4803775" cy="44005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9"/>
    </mc:Choice>
    <mc:Fallback>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2"/>
          <p:cNvSpPr txBox="1"/>
          <p:nvPr/>
        </p:nvSpPr>
        <p:spPr>
          <a:xfrm>
            <a:off x="3285490" y="240665"/>
            <a:ext cx="4605020" cy="425450"/>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zh-CN" altLang="en-US" sz="3200" b="0" dirty="0">
                <a:solidFill>
                  <a:srgbClr val="005188"/>
                </a:solidFill>
                <a:latin typeface="+mn-lt"/>
                <a:ea typeface="+mn-ea"/>
                <a:cs typeface="+mn-ea"/>
                <a:sym typeface="+mn-lt"/>
              </a:rPr>
              <a:t>二.思路解析</a:t>
            </a:r>
            <a:endParaRPr lang="zh-CN" altLang="en-US" sz="3200" b="0" dirty="0">
              <a:solidFill>
                <a:srgbClr val="005188"/>
              </a:solidFill>
              <a:latin typeface="+mn-lt"/>
              <a:ea typeface="+mn-ea"/>
              <a:cs typeface="+mn-ea"/>
              <a:sym typeface="+mn-lt"/>
            </a:endParaRPr>
          </a:p>
        </p:txBody>
      </p:sp>
      <p:grpSp>
        <p:nvGrpSpPr>
          <p:cNvPr id="19" name="chenying0907 18"/>
          <p:cNvGrpSpPr/>
          <p:nvPr/>
        </p:nvGrpSpPr>
        <p:grpSpPr>
          <a:xfrm>
            <a:off x="1681480" y="2372360"/>
            <a:ext cx="2036445" cy="2113280"/>
            <a:chOff x="1480387" y="2179758"/>
            <a:chExt cx="1984612" cy="2113211"/>
          </a:xfrm>
        </p:grpSpPr>
        <p:sp>
          <p:nvSpPr>
            <p:cNvPr id="4" name="chenying0907 108"/>
            <p:cNvSpPr>
              <a:spLocks noEditPoints="1"/>
            </p:cNvSpPr>
            <p:nvPr/>
          </p:nvSpPr>
          <p:spPr bwMode="auto">
            <a:xfrm>
              <a:off x="1480387" y="2179758"/>
              <a:ext cx="1984612" cy="2113211"/>
            </a:xfrm>
            <a:custGeom>
              <a:avLst/>
              <a:gdLst>
                <a:gd name="T0" fmla="*/ 656 w 983"/>
                <a:gd name="T1" fmla="*/ 80 h 1046"/>
                <a:gd name="T2" fmla="*/ 729 w 983"/>
                <a:gd name="T3" fmla="*/ 67 h 1046"/>
                <a:gd name="T4" fmla="*/ 798 w 983"/>
                <a:gd name="T5" fmla="*/ 260 h 1046"/>
                <a:gd name="T6" fmla="*/ 895 w 983"/>
                <a:gd name="T7" fmla="*/ 601 h 1046"/>
                <a:gd name="T8" fmla="*/ 965 w 983"/>
                <a:gd name="T9" fmla="*/ 773 h 1046"/>
                <a:gd name="T10" fmla="*/ 831 w 983"/>
                <a:gd name="T11" fmla="*/ 833 h 1046"/>
                <a:gd name="T12" fmla="*/ 633 w 983"/>
                <a:gd name="T13" fmla="*/ 882 h 1046"/>
                <a:gd name="T14" fmla="*/ 206 w 983"/>
                <a:gd name="T15" fmla="*/ 1046 h 1046"/>
                <a:gd name="T16" fmla="*/ 164 w 983"/>
                <a:gd name="T17" fmla="*/ 951 h 1046"/>
                <a:gd name="T18" fmla="*/ 102 w 983"/>
                <a:gd name="T19" fmla="*/ 790 h 1046"/>
                <a:gd name="T20" fmla="*/ 49 w 983"/>
                <a:gd name="T21" fmla="*/ 623 h 1046"/>
                <a:gd name="T22" fmla="*/ 16 w 983"/>
                <a:gd name="T23" fmla="*/ 435 h 1046"/>
                <a:gd name="T24" fmla="*/ 131 w 983"/>
                <a:gd name="T25" fmla="*/ 234 h 1046"/>
                <a:gd name="T26" fmla="*/ 363 w 983"/>
                <a:gd name="T27" fmla="*/ 159 h 1046"/>
                <a:gd name="T28" fmla="*/ 394 w 983"/>
                <a:gd name="T29" fmla="*/ 17 h 1046"/>
                <a:gd name="T30" fmla="*/ 519 w 983"/>
                <a:gd name="T31" fmla="*/ 44 h 1046"/>
                <a:gd name="T32" fmla="*/ 463 w 983"/>
                <a:gd name="T33" fmla="*/ 209 h 1046"/>
                <a:gd name="T34" fmla="*/ 547 w 983"/>
                <a:gd name="T35" fmla="*/ 252 h 1046"/>
                <a:gd name="T36" fmla="*/ 509 w 983"/>
                <a:gd name="T37" fmla="*/ 366 h 1046"/>
                <a:gd name="T38" fmla="*/ 435 w 983"/>
                <a:gd name="T39" fmla="*/ 33 h 1046"/>
                <a:gd name="T40" fmla="*/ 529 w 983"/>
                <a:gd name="T41" fmla="*/ 114 h 1046"/>
                <a:gd name="T42" fmla="*/ 485 w 983"/>
                <a:gd name="T43" fmla="*/ 24 h 1046"/>
                <a:gd name="T44" fmla="*/ 382 w 983"/>
                <a:gd name="T45" fmla="*/ 82 h 1046"/>
                <a:gd name="T46" fmla="*/ 455 w 983"/>
                <a:gd name="T47" fmla="*/ 307 h 1046"/>
                <a:gd name="T48" fmla="*/ 561 w 983"/>
                <a:gd name="T49" fmla="*/ 383 h 1046"/>
                <a:gd name="T50" fmla="*/ 572 w 983"/>
                <a:gd name="T51" fmla="*/ 271 h 1046"/>
                <a:gd name="T52" fmla="*/ 501 w 983"/>
                <a:gd name="T53" fmla="*/ 114 h 1046"/>
                <a:gd name="T54" fmla="*/ 470 w 983"/>
                <a:gd name="T55" fmla="*/ 256 h 1046"/>
                <a:gd name="T56" fmla="*/ 501 w 983"/>
                <a:gd name="T57" fmla="*/ 83 h 1046"/>
                <a:gd name="T58" fmla="*/ 423 w 983"/>
                <a:gd name="T59" fmla="*/ 56 h 1046"/>
                <a:gd name="T60" fmla="*/ 424 w 983"/>
                <a:gd name="T61" fmla="*/ 143 h 1046"/>
                <a:gd name="T62" fmla="*/ 501 w 983"/>
                <a:gd name="T63" fmla="*/ 83 h 1046"/>
                <a:gd name="T64" fmla="*/ 637 w 983"/>
                <a:gd name="T65" fmla="*/ 98 h 1046"/>
                <a:gd name="T66" fmla="*/ 566 w 983"/>
                <a:gd name="T67" fmla="*/ 225 h 1046"/>
                <a:gd name="T68" fmla="*/ 520 w 983"/>
                <a:gd name="T69" fmla="*/ 396 h 1046"/>
                <a:gd name="T70" fmla="*/ 362 w 983"/>
                <a:gd name="T71" fmla="*/ 169 h 1046"/>
                <a:gd name="T72" fmla="*/ 219 w 983"/>
                <a:gd name="T73" fmla="*/ 210 h 1046"/>
                <a:gd name="T74" fmla="*/ 16 w 983"/>
                <a:gd name="T75" fmla="*/ 293 h 1046"/>
                <a:gd name="T76" fmla="*/ 72 w 983"/>
                <a:gd name="T77" fmla="*/ 657 h 1046"/>
                <a:gd name="T78" fmla="*/ 161 w 983"/>
                <a:gd name="T79" fmla="*/ 920 h 1046"/>
                <a:gd name="T80" fmla="*/ 642 w 983"/>
                <a:gd name="T81" fmla="*/ 870 h 1046"/>
                <a:gd name="T82" fmla="*/ 916 w 983"/>
                <a:gd name="T83" fmla="*/ 780 h 1046"/>
                <a:gd name="T84" fmla="*/ 897 w 983"/>
                <a:gd name="T85" fmla="*/ 635 h 1046"/>
                <a:gd name="T86" fmla="*/ 799 w 983"/>
                <a:gd name="T87" fmla="*/ 327 h 1046"/>
                <a:gd name="T88" fmla="*/ 759 w 983"/>
                <a:gd name="T89" fmla="*/ 79 h 1046"/>
                <a:gd name="T90" fmla="*/ 546 w 983"/>
                <a:gd name="T91" fmla="*/ 354 h 1046"/>
                <a:gd name="T92" fmla="*/ 458 w 983"/>
                <a:gd name="T93" fmla="*/ 140 h 1046"/>
                <a:gd name="T94" fmla="*/ 488 w 983"/>
                <a:gd name="T95" fmla="*/ 240 h 1046"/>
                <a:gd name="T96" fmla="*/ 484 w 983"/>
                <a:gd name="T97" fmla="*/ 298 h 10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983" h="1046">
                  <a:moveTo>
                    <a:pt x="546" y="104"/>
                  </a:moveTo>
                  <a:cubicBezTo>
                    <a:pt x="572" y="99"/>
                    <a:pt x="602" y="89"/>
                    <a:pt x="631" y="82"/>
                  </a:cubicBezTo>
                  <a:cubicBezTo>
                    <a:pt x="639" y="80"/>
                    <a:pt x="648" y="81"/>
                    <a:pt x="656" y="80"/>
                  </a:cubicBezTo>
                  <a:cubicBezTo>
                    <a:pt x="659" y="80"/>
                    <a:pt x="662" y="77"/>
                    <a:pt x="666" y="77"/>
                  </a:cubicBezTo>
                  <a:cubicBezTo>
                    <a:pt x="674" y="75"/>
                    <a:pt x="683" y="78"/>
                    <a:pt x="691" y="77"/>
                  </a:cubicBezTo>
                  <a:cubicBezTo>
                    <a:pt x="702" y="75"/>
                    <a:pt x="717" y="69"/>
                    <a:pt x="729" y="67"/>
                  </a:cubicBezTo>
                  <a:cubicBezTo>
                    <a:pt x="744" y="64"/>
                    <a:pt x="759" y="66"/>
                    <a:pt x="774" y="69"/>
                  </a:cubicBezTo>
                  <a:cubicBezTo>
                    <a:pt x="779" y="98"/>
                    <a:pt x="790" y="145"/>
                    <a:pt x="785" y="168"/>
                  </a:cubicBezTo>
                  <a:cubicBezTo>
                    <a:pt x="790" y="202"/>
                    <a:pt x="788" y="235"/>
                    <a:pt x="798" y="260"/>
                  </a:cubicBezTo>
                  <a:cubicBezTo>
                    <a:pt x="803" y="297"/>
                    <a:pt x="810" y="337"/>
                    <a:pt x="816" y="374"/>
                  </a:cubicBezTo>
                  <a:cubicBezTo>
                    <a:pt x="823" y="413"/>
                    <a:pt x="837" y="447"/>
                    <a:pt x="849" y="480"/>
                  </a:cubicBezTo>
                  <a:cubicBezTo>
                    <a:pt x="864" y="522"/>
                    <a:pt x="877" y="563"/>
                    <a:pt x="895" y="601"/>
                  </a:cubicBezTo>
                  <a:cubicBezTo>
                    <a:pt x="919" y="650"/>
                    <a:pt x="952" y="695"/>
                    <a:pt x="973" y="747"/>
                  </a:cubicBezTo>
                  <a:cubicBezTo>
                    <a:pt x="979" y="752"/>
                    <a:pt x="983" y="759"/>
                    <a:pt x="980" y="765"/>
                  </a:cubicBezTo>
                  <a:cubicBezTo>
                    <a:pt x="978" y="770"/>
                    <a:pt x="971" y="770"/>
                    <a:pt x="965" y="773"/>
                  </a:cubicBezTo>
                  <a:cubicBezTo>
                    <a:pt x="956" y="777"/>
                    <a:pt x="945" y="785"/>
                    <a:pt x="932" y="789"/>
                  </a:cubicBezTo>
                  <a:cubicBezTo>
                    <a:pt x="908" y="797"/>
                    <a:pt x="883" y="808"/>
                    <a:pt x="865" y="818"/>
                  </a:cubicBezTo>
                  <a:cubicBezTo>
                    <a:pt x="856" y="823"/>
                    <a:pt x="839" y="825"/>
                    <a:pt x="831" y="833"/>
                  </a:cubicBezTo>
                  <a:cubicBezTo>
                    <a:pt x="789" y="838"/>
                    <a:pt x="729" y="860"/>
                    <a:pt x="681" y="871"/>
                  </a:cubicBezTo>
                  <a:cubicBezTo>
                    <a:pt x="677" y="871"/>
                    <a:pt x="678" y="875"/>
                    <a:pt x="676" y="876"/>
                  </a:cubicBezTo>
                  <a:cubicBezTo>
                    <a:pt x="662" y="874"/>
                    <a:pt x="648" y="880"/>
                    <a:pt x="633" y="882"/>
                  </a:cubicBezTo>
                  <a:cubicBezTo>
                    <a:pt x="566" y="894"/>
                    <a:pt x="496" y="902"/>
                    <a:pt x="433" y="930"/>
                  </a:cubicBezTo>
                  <a:cubicBezTo>
                    <a:pt x="390" y="949"/>
                    <a:pt x="345" y="963"/>
                    <a:pt x="307" y="982"/>
                  </a:cubicBezTo>
                  <a:cubicBezTo>
                    <a:pt x="269" y="1001"/>
                    <a:pt x="238" y="1027"/>
                    <a:pt x="206" y="1046"/>
                  </a:cubicBezTo>
                  <a:cubicBezTo>
                    <a:pt x="199" y="1037"/>
                    <a:pt x="196" y="1025"/>
                    <a:pt x="191" y="1014"/>
                  </a:cubicBezTo>
                  <a:cubicBezTo>
                    <a:pt x="185" y="1001"/>
                    <a:pt x="177" y="986"/>
                    <a:pt x="170" y="971"/>
                  </a:cubicBezTo>
                  <a:cubicBezTo>
                    <a:pt x="167" y="965"/>
                    <a:pt x="166" y="957"/>
                    <a:pt x="164" y="951"/>
                  </a:cubicBezTo>
                  <a:cubicBezTo>
                    <a:pt x="147" y="910"/>
                    <a:pt x="130" y="866"/>
                    <a:pt x="112" y="821"/>
                  </a:cubicBezTo>
                  <a:cubicBezTo>
                    <a:pt x="109" y="815"/>
                    <a:pt x="105" y="809"/>
                    <a:pt x="103" y="804"/>
                  </a:cubicBezTo>
                  <a:cubicBezTo>
                    <a:pt x="102" y="800"/>
                    <a:pt x="103" y="794"/>
                    <a:pt x="102" y="790"/>
                  </a:cubicBezTo>
                  <a:cubicBezTo>
                    <a:pt x="93" y="762"/>
                    <a:pt x="82" y="730"/>
                    <a:pt x="73" y="699"/>
                  </a:cubicBezTo>
                  <a:cubicBezTo>
                    <a:pt x="68" y="683"/>
                    <a:pt x="63" y="666"/>
                    <a:pt x="58" y="650"/>
                  </a:cubicBezTo>
                  <a:cubicBezTo>
                    <a:pt x="55" y="641"/>
                    <a:pt x="51" y="632"/>
                    <a:pt x="49" y="623"/>
                  </a:cubicBezTo>
                  <a:cubicBezTo>
                    <a:pt x="47" y="613"/>
                    <a:pt x="48" y="603"/>
                    <a:pt x="46" y="592"/>
                  </a:cubicBezTo>
                  <a:cubicBezTo>
                    <a:pt x="40" y="559"/>
                    <a:pt x="29" y="526"/>
                    <a:pt x="23" y="491"/>
                  </a:cubicBezTo>
                  <a:cubicBezTo>
                    <a:pt x="20" y="473"/>
                    <a:pt x="18" y="455"/>
                    <a:pt x="16" y="435"/>
                  </a:cubicBezTo>
                  <a:cubicBezTo>
                    <a:pt x="11" y="404"/>
                    <a:pt x="8" y="374"/>
                    <a:pt x="7" y="343"/>
                  </a:cubicBezTo>
                  <a:cubicBezTo>
                    <a:pt x="6" y="324"/>
                    <a:pt x="0" y="305"/>
                    <a:pt x="4" y="288"/>
                  </a:cubicBezTo>
                  <a:cubicBezTo>
                    <a:pt x="42" y="272"/>
                    <a:pt x="83" y="247"/>
                    <a:pt x="131" y="234"/>
                  </a:cubicBezTo>
                  <a:cubicBezTo>
                    <a:pt x="140" y="228"/>
                    <a:pt x="154" y="222"/>
                    <a:pt x="164" y="221"/>
                  </a:cubicBezTo>
                  <a:cubicBezTo>
                    <a:pt x="194" y="205"/>
                    <a:pt x="231" y="196"/>
                    <a:pt x="267" y="186"/>
                  </a:cubicBezTo>
                  <a:cubicBezTo>
                    <a:pt x="300" y="178"/>
                    <a:pt x="334" y="161"/>
                    <a:pt x="363" y="159"/>
                  </a:cubicBezTo>
                  <a:cubicBezTo>
                    <a:pt x="371" y="154"/>
                    <a:pt x="382" y="151"/>
                    <a:pt x="393" y="149"/>
                  </a:cubicBezTo>
                  <a:cubicBezTo>
                    <a:pt x="388" y="129"/>
                    <a:pt x="371" y="101"/>
                    <a:pt x="369" y="79"/>
                  </a:cubicBezTo>
                  <a:cubicBezTo>
                    <a:pt x="367" y="54"/>
                    <a:pt x="382" y="37"/>
                    <a:pt x="394" y="17"/>
                  </a:cubicBezTo>
                  <a:cubicBezTo>
                    <a:pt x="408" y="16"/>
                    <a:pt x="422" y="4"/>
                    <a:pt x="439" y="2"/>
                  </a:cubicBezTo>
                  <a:cubicBezTo>
                    <a:pt x="460" y="0"/>
                    <a:pt x="474" y="7"/>
                    <a:pt x="493" y="14"/>
                  </a:cubicBezTo>
                  <a:cubicBezTo>
                    <a:pt x="499" y="26"/>
                    <a:pt x="511" y="33"/>
                    <a:pt x="519" y="44"/>
                  </a:cubicBezTo>
                  <a:cubicBezTo>
                    <a:pt x="530" y="62"/>
                    <a:pt x="533" y="86"/>
                    <a:pt x="546" y="104"/>
                  </a:cubicBezTo>
                  <a:close/>
                  <a:moveTo>
                    <a:pt x="483" y="254"/>
                  </a:moveTo>
                  <a:cubicBezTo>
                    <a:pt x="476" y="241"/>
                    <a:pt x="469" y="224"/>
                    <a:pt x="463" y="209"/>
                  </a:cubicBezTo>
                  <a:cubicBezTo>
                    <a:pt x="453" y="186"/>
                    <a:pt x="445" y="162"/>
                    <a:pt x="447" y="137"/>
                  </a:cubicBezTo>
                  <a:cubicBezTo>
                    <a:pt x="455" y="124"/>
                    <a:pt x="469" y="121"/>
                    <a:pt x="488" y="125"/>
                  </a:cubicBezTo>
                  <a:cubicBezTo>
                    <a:pt x="509" y="154"/>
                    <a:pt x="533" y="211"/>
                    <a:pt x="547" y="252"/>
                  </a:cubicBezTo>
                  <a:cubicBezTo>
                    <a:pt x="558" y="282"/>
                    <a:pt x="583" y="334"/>
                    <a:pt x="562" y="357"/>
                  </a:cubicBezTo>
                  <a:cubicBezTo>
                    <a:pt x="560" y="359"/>
                    <a:pt x="547" y="371"/>
                    <a:pt x="540" y="372"/>
                  </a:cubicBezTo>
                  <a:cubicBezTo>
                    <a:pt x="532" y="373"/>
                    <a:pt x="514" y="370"/>
                    <a:pt x="509" y="366"/>
                  </a:cubicBezTo>
                  <a:cubicBezTo>
                    <a:pt x="503" y="362"/>
                    <a:pt x="503" y="353"/>
                    <a:pt x="498" y="349"/>
                  </a:cubicBezTo>
                  <a:cubicBezTo>
                    <a:pt x="457" y="259"/>
                    <a:pt x="412" y="180"/>
                    <a:pt x="397" y="64"/>
                  </a:cubicBezTo>
                  <a:cubicBezTo>
                    <a:pt x="405" y="49"/>
                    <a:pt x="420" y="41"/>
                    <a:pt x="435" y="33"/>
                  </a:cubicBezTo>
                  <a:cubicBezTo>
                    <a:pt x="454" y="31"/>
                    <a:pt x="470" y="39"/>
                    <a:pt x="485" y="44"/>
                  </a:cubicBezTo>
                  <a:cubicBezTo>
                    <a:pt x="494" y="58"/>
                    <a:pt x="506" y="69"/>
                    <a:pt x="514" y="84"/>
                  </a:cubicBezTo>
                  <a:cubicBezTo>
                    <a:pt x="519" y="94"/>
                    <a:pt x="520" y="107"/>
                    <a:pt x="529" y="114"/>
                  </a:cubicBezTo>
                  <a:cubicBezTo>
                    <a:pt x="530" y="110"/>
                    <a:pt x="532" y="114"/>
                    <a:pt x="534" y="112"/>
                  </a:cubicBezTo>
                  <a:cubicBezTo>
                    <a:pt x="529" y="83"/>
                    <a:pt x="515" y="64"/>
                    <a:pt x="501" y="39"/>
                  </a:cubicBezTo>
                  <a:cubicBezTo>
                    <a:pt x="495" y="36"/>
                    <a:pt x="489" y="31"/>
                    <a:pt x="485" y="24"/>
                  </a:cubicBezTo>
                  <a:cubicBezTo>
                    <a:pt x="475" y="20"/>
                    <a:pt x="460" y="12"/>
                    <a:pt x="443" y="14"/>
                  </a:cubicBezTo>
                  <a:cubicBezTo>
                    <a:pt x="430" y="16"/>
                    <a:pt x="415" y="23"/>
                    <a:pt x="400" y="28"/>
                  </a:cubicBezTo>
                  <a:cubicBezTo>
                    <a:pt x="387" y="40"/>
                    <a:pt x="377" y="59"/>
                    <a:pt x="382" y="82"/>
                  </a:cubicBezTo>
                  <a:cubicBezTo>
                    <a:pt x="391" y="102"/>
                    <a:pt x="395" y="127"/>
                    <a:pt x="404" y="148"/>
                  </a:cubicBezTo>
                  <a:cubicBezTo>
                    <a:pt x="407" y="170"/>
                    <a:pt x="416" y="183"/>
                    <a:pt x="417" y="201"/>
                  </a:cubicBezTo>
                  <a:cubicBezTo>
                    <a:pt x="432" y="236"/>
                    <a:pt x="440" y="274"/>
                    <a:pt x="455" y="307"/>
                  </a:cubicBezTo>
                  <a:cubicBezTo>
                    <a:pt x="467" y="334"/>
                    <a:pt x="485" y="365"/>
                    <a:pt x="505" y="382"/>
                  </a:cubicBezTo>
                  <a:cubicBezTo>
                    <a:pt x="514" y="382"/>
                    <a:pt x="520" y="387"/>
                    <a:pt x="530" y="388"/>
                  </a:cubicBezTo>
                  <a:cubicBezTo>
                    <a:pt x="538" y="384"/>
                    <a:pt x="554" y="385"/>
                    <a:pt x="561" y="383"/>
                  </a:cubicBezTo>
                  <a:cubicBezTo>
                    <a:pt x="562" y="378"/>
                    <a:pt x="569" y="376"/>
                    <a:pt x="575" y="373"/>
                  </a:cubicBezTo>
                  <a:cubicBezTo>
                    <a:pt x="592" y="351"/>
                    <a:pt x="583" y="321"/>
                    <a:pt x="576" y="293"/>
                  </a:cubicBezTo>
                  <a:cubicBezTo>
                    <a:pt x="574" y="285"/>
                    <a:pt x="575" y="278"/>
                    <a:pt x="572" y="271"/>
                  </a:cubicBezTo>
                  <a:cubicBezTo>
                    <a:pt x="562" y="240"/>
                    <a:pt x="546" y="205"/>
                    <a:pt x="536" y="181"/>
                  </a:cubicBezTo>
                  <a:cubicBezTo>
                    <a:pt x="529" y="163"/>
                    <a:pt x="520" y="146"/>
                    <a:pt x="511" y="132"/>
                  </a:cubicBezTo>
                  <a:cubicBezTo>
                    <a:pt x="508" y="125"/>
                    <a:pt x="504" y="117"/>
                    <a:pt x="501" y="114"/>
                  </a:cubicBezTo>
                  <a:cubicBezTo>
                    <a:pt x="482" y="93"/>
                    <a:pt x="450" y="108"/>
                    <a:pt x="434" y="125"/>
                  </a:cubicBezTo>
                  <a:cubicBezTo>
                    <a:pt x="425" y="160"/>
                    <a:pt x="440" y="190"/>
                    <a:pt x="452" y="220"/>
                  </a:cubicBezTo>
                  <a:cubicBezTo>
                    <a:pt x="456" y="232"/>
                    <a:pt x="463" y="245"/>
                    <a:pt x="470" y="256"/>
                  </a:cubicBezTo>
                  <a:cubicBezTo>
                    <a:pt x="477" y="267"/>
                    <a:pt x="482" y="285"/>
                    <a:pt x="494" y="283"/>
                  </a:cubicBezTo>
                  <a:cubicBezTo>
                    <a:pt x="498" y="274"/>
                    <a:pt x="488" y="264"/>
                    <a:pt x="483" y="254"/>
                  </a:cubicBezTo>
                  <a:close/>
                  <a:moveTo>
                    <a:pt x="501" y="83"/>
                  </a:moveTo>
                  <a:cubicBezTo>
                    <a:pt x="496" y="73"/>
                    <a:pt x="485" y="58"/>
                    <a:pt x="478" y="53"/>
                  </a:cubicBezTo>
                  <a:cubicBezTo>
                    <a:pt x="468" y="47"/>
                    <a:pt x="448" y="41"/>
                    <a:pt x="438" y="44"/>
                  </a:cubicBezTo>
                  <a:cubicBezTo>
                    <a:pt x="432" y="46"/>
                    <a:pt x="428" y="53"/>
                    <a:pt x="423" y="56"/>
                  </a:cubicBezTo>
                  <a:cubicBezTo>
                    <a:pt x="417" y="59"/>
                    <a:pt x="409" y="60"/>
                    <a:pt x="407" y="68"/>
                  </a:cubicBezTo>
                  <a:cubicBezTo>
                    <a:pt x="405" y="75"/>
                    <a:pt x="407" y="88"/>
                    <a:pt x="408" y="94"/>
                  </a:cubicBezTo>
                  <a:cubicBezTo>
                    <a:pt x="411" y="111"/>
                    <a:pt x="419" y="129"/>
                    <a:pt x="424" y="143"/>
                  </a:cubicBezTo>
                  <a:cubicBezTo>
                    <a:pt x="422" y="113"/>
                    <a:pt x="451" y="96"/>
                    <a:pt x="475" y="95"/>
                  </a:cubicBezTo>
                  <a:cubicBezTo>
                    <a:pt x="492" y="95"/>
                    <a:pt x="502" y="107"/>
                    <a:pt x="513" y="114"/>
                  </a:cubicBezTo>
                  <a:cubicBezTo>
                    <a:pt x="508" y="101"/>
                    <a:pt x="509" y="95"/>
                    <a:pt x="501" y="83"/>
                  </a:cubicBezTo>
                  <a:close/>
                  <a:moveTo>
                    <a:pt x="724" y="83"/>
                  </a:moveTo>
                  <a:cubicBezTo>
                    <a:pt x="712" y="89"/>
                    <a:pt x="695" y="86"/>
                    <a:pt x="679" y="88"/>
                  </a:cubicBezTo>
                  <a:cubicBezTo>
                    <a:pt x="664" y="90"/>
                    <a:pt x="649" y="97"/>
                    <a:pt x="637" y="98"/>
                  </a:cubicBezTo>
                  <a:cubicBezTo>
                    <a:pt x="630" y="99"/>
                    <a:pt x="624" y="97"/>
                    <a:pt x="617" y="98"/>
                  </a:cubicBezTo>
                  <a:cubicBezTo>
                    <a:pt x="583" y="104"/>
                    <a:pt x="554" y="118"/>
                    <a:pt x="520" y="127"/>
                  </a:cubicBezTo>
                  <a:cubicBezTo>
                    <a:pt x="537" y="150"/>
                    <a:pt x="551" y="192"/>
                    <a:pt x="566" y="225"/>
                  </a:cubicBezTo>
                  <a:cubicBezTo>
                    <a:pt x="578" y="275"/>
                    <a:pt x="609" y="334"/>
                    <a:pt x="590" y="381"/>
                  </a:cubicBezTo>
                  <a:cubicBezTo>
                    <a:pt x="575" y="393"/>
                    <a:pt x="552" y="393"/>
                    <a:pt x="531" y="401"/>
                  </a:cubicBezTo>
                  <a:cubicBezTo>
                    <a:pt x="528" y="399"/>
                    <a:pt x="523" y="398"/>
                    <a:pt x="520" y="396"/>
                  </a:cubicBezTo>
                  <a:cubicBezTo>
                    <a:pt x="493" y="395"/>
                    <a:pt x="479" y="372"/>
                    <a:pt x="469" y="353"/>
                  </a:cubicBezTo>
                  <a:cubicBezTo>
                    <a:pt x="438" y="297"/>
                    <a:pt x="413" y="219"/>
                    <a:pt x="397" y="159"/>
                  </a:cubicBezTo>
                  <a:cubicBezTo>
                    <a:pt x="384" y="161"/>
                    <a:pt x="372" y="166"/>
                    <a:pt x="362" y="169"/>
                  </a:cubicBezTo>
                  <a:cubicBezTo>
                    <a:pt x="344" y="174"/>
                    <a:pt x="333" y="178"/>
                    <a:pt x="320" y="181"/>
                  </a:cubicBezTo>
                  <a:cubicBezTo>
                    <a:pt x="308" y="184"/>
                    <a:pt x="297" y="189"/>
                    <a:pt x="286" y="193"/>
                  </a:cubicBezTo>
                  <a:cubicBezTo>
                    <a:pt x="264" y="200"/>
                    <a:pt x="241" y="203"/>
                    <a:pt x="219" y="210"/>
                  </a:cubicBezTo>
                  <a:cubicBezTo>
                    <a:pt x="205" y="214"/>
                    <a:pt x="192" y="222"/>
                    <a:pt x="179" y="227"/>
                  </a:cubicBezTo>
                  <a:cubicBezTo>
                    <a:pt x="143" y="241"/>
                    <a:pt x="107" y="251"/>
                    <a:pt x="72" y="270"/>
                  </a:cubicBezTo>
                  <a:cubicBezTo>
                    <a:pt x="52" y="271"/>
                    <a:pt x="37" y="289"/>
                    <a:pt x="16" y="293"/>
                  </a:cubicBezTo>
                  <a:cubicBezTo>
                    <a:pt x="15" y="350"/>
                    <a:pt x="20" y="408"/>
                    <a:pt x="31" y="472"/>
                  </a:cubicBezTo>
                  <a:cubicBezTo>
                    <a:pt x="35" y="496"/>
                    <a:pt x="46" y="519"/>
                    <a:pt x="49" y="545"/>
                  </a:cubicBezTo>
                  <a:cubicBezTo>
                    <a:pt x="54" y="583"/>
                    <a:pt x="61" y="620"/>
                    <a:pt x="72" y="657"/>
                  </a:cubicBezTo>
                  <a:cubicBezTo>
                    <a:pt x="83" y="695"/>
                    <a:pt x="90" y="734"/>
                    <a:pt x="102" y="769"/>
                  </a:cubicBezTo>
                  <a:cubicBezTo>
                    <a:pt x="111" y="798"/>
                    <a:pt x="123" y="827"/>
                    <a:pt x="134" y="853"/>
                  </a:cubicBezTo>
                  <a:cubicBezTo>
                    <a:pt x="144" y="877"/>
                    <a:pt x="153" y="898"/>
                    <a:pt x="161" y="920"/>
                  </a:cubicBezTo>
                  <a:cubicBezTo>
                    <a:pt x="176" y="960"/>
                    <a:pt x="192" y="1000"/>
                    <a:pt x="212" y="1033"/>
                  </a:cubicBezTo>
                  <a:cubicBezTo>
                    <a:pt x="268" y="984"/>
                    <a:pt x="343" y="959"/>
                    <a:pt x="409" y="930"/>
                  </a:cubicBezTo>
                  <a:cubicBezTo>
                    <a:pt x="480" y="899"/>
                    <a:pt x="564" y="889"/>
                    <a:pt x="642" y="870"/>
                  </a:cubicBezTo>
                  <a:cubicBezTo>
                    <a:pt x="678" y="861"/>
                    <a:pt x="705" y="852"/>
                    <a:pt x="735" y="843"/>
                  </a:cubicBezTo>
                  <a:cubicBezTo>
                    <a:pt x="767" y="833"/>
                    <a:pt x="800" y="826"/>
                    <a:pt x="830" y="814"/>
                  </a:cubicBezTo>
                  <a:cubicBezTo>
                    <a:pt x="860" y="803"/>
                    <a:pt x="887" y="788"/>
                    <a:pt x="916" y="780"/>
                  </a:cubicBezTo>
                  <a:cubicBezTo>
                    <a:pt x="927" y="768"/>
                    <a:pt x="951" y="764"/>
                    <a:pt x="965" y="757"/>
                  </a:cubicBezTo>
                  <a:cubicBezTo>
                    <a:pt x="960" y="735"/>
                    <a:pt x="944" y="721"/>
                    <a:pt x="933" y="702"/>
                  </a:cubicBezTo>
                  <a:cubicBezTo>
                    <a:pt x="921" y="678"/>
                    <a:pt x="907" y="657"/>
                    <a:pt x="897" y="635"/>
                  </a:cubicBezTo>
                  <a:cubicBezTo>
                    <a:pt x="875" y="584"/>
                    <a:pt x="854" y="535"/>
                    <a:pt x="838" y="483"/>
                  </a:cubicBezTo>
                  <a:cubicBezTo>
                    <a:pt x="830" y="459"/>
                    <a:pt x="820" y="436"/>
                    <a:pt x="814" y="412"/>
                  </a:cubicBezTo>
                  <a:cubicBezTo>
                    <a:pt x="807" y="385"/>
                    <a:pt x="804" y="356"/>
                    <a:pt x="799" y="327"/>
                  </a:cubicBezTo>
                  <a:cubicBezTo>
                    <a:pt x="795" y="301"/>
                    <a:pt x="788" y="274"/>
                    <a:pt x="783" y="246"/>
                  </a:cubicBezTo>
                  <a:cubicBezTo>
                    <a:pt x="772" y="189"/>
                    <a:pt x="780" y="133"/>
                    <a:pt x="762" y="79"/>
                  </a:cubicBezTo>
                  <a:cubicBezTo>
                    <a:pt x="761" y="79"/>
                    <a:pt x="760" y="79"/>
                    <a:pt x="759" y="79"/>
                  </a:cubicBezTo>
                  <a:cubicBezTo>
                    <a:pt x="741" y="81"/>
                    <a:pt x="738" y="86"/>
                    <a:pt x="724" y="83"/>
                  </a:cubicBezTo>
                  <a:close/>
                  <a:moveTo>
                    <a:pt x="527" y="362"/>
                  </a:moveTo>
                  <a:cubicBezTo>
                    <a:pt x="534" y="363"/>
                    <a:pt x="547" y="357"/>
                    <a:pt x="546" y="354"/>
                  </a:cubicBezTo>
                  <a:cubicBezTo>
                    <a:pt x="558" y="347"/>
                    <a:pt x="560" y="329"/>
                    <a:pt x="559" y="315"/>
                  </a:cubicBezTo>
                  <a:cubicBezTo>
                    <a:pt x="533" y="254"/>
                    <a:pt x="517" y="185"/>
                    <a:pt x="481" y="137"/>
                  </a:cubicBezTo>
                  <a:cubicBezTo>
                    <a:pt x="469" y="135"/>
                    <a:pt x="462" y="133"/>
                    <a:pt x="458" y="140"/>
                  </a:cubicBezTo>
                  <a:cubicBezTo>
                    <a:pt x="462" y="140"/>
                    <a:pt x="458" y="141"/>
                    <a:pt x="458" y="141"/>
                  </a:cubicBezTo>
                  <a:cubicBezTo>
                    <a:pt x="453" y="175"/>
                    <a:pt x="471" y="193"/>
                    <a:pt x="479" y="219"/>
                  </a:cubicBezTo>
                  <a:cubicBezTo>
                    <a:pt x="482" y="229"/>
                    <a:pt x="485" y="232"/>
                    <a:pt x="488" y="240"/>
                  </a:cubicBezTo>
                  <a:cubicBezTo>
                    <a:pt x="489" y="243"/>
                    <a:pt x="489" y="247"/>
                    <a:pt x="490" y="250"/>
                  </a:cubicBezTo>
                  <a:cubicBezTo>
                    <a:pt x="498" y="266"/>
                    <a:pt x="521" y="279"/>
                    <a:pt x="503" y="295"/>
                  </a:cubicBezTo>
                  <a:cubicBezTo>
                    <a:pt x="498" y="293"/>
                    <a:pt x="490" y="297"/>
                    <a:pt x="484" y="298"/>
                  </a:cubicBezTo>
                  <a:cubicBezTo>
                    <a:pt x="496" y="315"/>
                    <a:pt x="505" y="359"/>
                    <a:pt x="527" y="362"/>
                  </a:cubicBezTo>
                  <a:close/>
                </a:path>
              </a:pathLst>
            </a:custGeom>
            <a:solidFill>
              <a:srgbClr val="005188"/>
            </a:solidFill>
            <a:ln w="9525">
              <a:solidFill>
                <a:schemeClr val="bg1"/>
              </a:solidFill>
              <a:round/>
            </a:ln>
          </p:spPr>
          <p:txBody>
            <a:bodyPr vert="horz" wrap="square" lIns="91440" tIns="45720" rIns="91440" bIns="45720" numCol="1" anchor="t" anchorCtr="0" compatLnSpc="1"/>
            <a:lstStyle/>
            <a:p>
              <a:endParaRPr lang="zh-CN" altLang="en-US">
                <a:solidFill>
                  <a:srgbClr val="005188"/>
                </a:solidFill>
                <a:cs typeface="+mn-ea"/>
                <a:sym typeface="+mn-lt"/>
              </a:endParaRPr>
            </a:p>
          </p:txBody>
        </p:sp>
        <p:sp>
          <p:nvSpPr>
            <p:cNvPr id="7" name="TextBox 12"/>
            <p:cNvSpPr txBox="1"/>
            <p:nvPr/>
          </p:nvSpPr>
          <p:spPr>
            <a:xfrm>
              <a:off x="2216549" y="2984620"/>
              <a:ext cx="739523" cy="921990"/>
            </a:xfrm>
            <a:prstGeom prst="rect">
              <a:avLst/>
            </a:prstGeom>
            <a:noFill/>
          </p:spPr>
          <p:txBody>
            <a:bodyPr wrap="square" rtlCol="0">
              <a:spAutoFit/>
            </a:bodyPr>
            <a:lstStyle/>
            <a:p>
              <a:r>
                <a:rPr lang="en-US" altLang="zh-CN" sz="5400" dirty="0">
                  <a:solidFill>
                    <a:srgbClr val="005188"/>
                  </a:solidFill>
                  <a:cs typeface="+mn-ea"/>
                  <a:sym typeface="+mn-lt"/>
                </a:rPr>
                <a:t>1</a:t>
              </a:r>
              <a:endParaRPr lang="zh-CN" altLang="en-US" sz="5400" dirty="0">
                <a:solidFill>
                  <a:srgbClr val="005188"/>
                </a:solidFill>
                <a:cs typeface="+mn-ea"/>
                <a:sym typeface="+mn-lt"/>
              </a:endParaRPr>
            </a:p>
          </p:txBody>
        </p:sp>
      </p:grpSp>
      <p:grpSp>
        <p:nvGrpSpPr>
          <p:cNvPr id="20" name="chenying0907 19"/>
          <p:cNvGrpSpPr/>
          <p:nvPr/>
        </p:nvGrpSpPr>
        <p:grpSpPr>
          <a:xfrm>
            <a:off x="8105436" y="2372163"/>
            <a:ext cx="1984612" cy="2113211"/>
            <a:chOff x="4918371" y="2179758"/>
            <a:chExt cx="1984612" cy="2113211"/>
          </a:xfrm>
        </p:grpSpPr>
        <p:sp>
          <p:nvSpPr>
            <p:cNvPr id="5" name="chenying0907 108"/>
            <p:cNvSpPr>
              <a:spLocks noEditPoints="1"/>
            </p:cNvSpPr>
            <p:nvPr/>
          </p:nvSpPr>
          <p:spPr bwMode="auto">
            <a:xfrm>
              <a:off x="4918371" y="2179758"/>
              <a:ext cx="1984612" cy="2113211"/>
            </a:xfrm>
            <a:custGeom>
              <a:avLst/>
              <a:gdLst>
                <a:gd name="T0" fmla="*/ 656 w 983"/>
                <a:gd name="T1" fmla="*/ 80 h 1046"/>
                <a:gd name="T2" fmla="*/ 729 w 983"/>
                <a:gd name="T3" fmla="*/ 67 h 1046"/>
                <a:gd name="T4" fmla="*/ 798 w 983"/>
                <a:gd name="T5" fmla="*/ 260 h 1046"/>
                <a:gd name="T6" fmla="*/ 895 w 983"/>
                <a:gd name="T7" fmla="*/ 601 h 1046"/>
                <a:gd name="T8" fmla="*/ 965 w 983"/>
                <a:gd name="T9" fmla="*/ 773 h 1046"/>
                <a:gd name="T10" fmla="*/ 831 w 983"/>
                <a:gd name="T11" fmla="*/ 833 h 1046"/>
                <a:gd name="T12" fmla="*/ 633 w 983"/>
                <a:gd name="T13" fmla="*/ 882 h 1046"/>
                <a:gd name="T14" fmla="*/ 206 w 983"/>
                <a:gd name="T15" fmla="*/ 1046 h 1046"/>
                <a:gd name="T16" fmla="*/ 164 w 983"/>
                <a:gd name="T17" fmla="*/ 951 h 1046"/>
                <a:gd name="T18" fmla="*/ 102 w 983"/>
                <a:gd name="T19" fmla="*/ 790 h 1046"/>
                <a:gd name="T20" fmla="*/ 49 w 983"/>
                <a:gd name="T21" fmla="*/ 623 h 1046"/>
                <a:gd name="T22" fmla="*/ 16 w 983"/>
                <a:gd name="T23" fmla="*/ 435 h 1046"/>
                <a:gd name="T24" fmla="*/ 131 w 983"/>
                <a:gd name="T25" fmla="*/ 234 h 1046"/>
                <a:gd name="T26" fmla="*/ 363 w 983"/>
                <a:gd name="T27" fmla="*/ 159 h 1046"/>
                <a:gd name="T28" fmla="*/ 394 w 983"/>
                <a:gd name="T29" fmla="*/ 17 h 1046"/>
                <a:gd name="T30" fmla="*/ 519 w 983"/>
                <a:gd name="T31" fmla="*/ 44 h 1046"/>
                <a:gd name="T32" fmla="*/ 463 w 983"/>
                <a:gd name="T33" fmla="*/ 209 h 1046"/>
                <a:gd name="T34" fmla="*/ 547 w 983"/>
                <a:gd name="T35" fmla="*/ 252 h 1046"/>
                <a:gd name="T36" fmla="*/ 509 w 983"/>
                <a:gd name="T37" fmla="*/ 366 h 1046"/>
                <a:gd name="T38" fmla="*/ 435 w 983"/>
                <a:gd name="T39" fmla="*/ 33 h 1046"/>
                <a:gd name="T40" fmla="*/ 529 w 983"/>
                <a:gd name="T41" fmla="*/ 114 h 1046"/>
                <a:gd name="T42" fmla="*/ 485 w 983"/>
                <a:gd name="T43" fmla="*/ 24 h 1046"/>
                <a:gd name="T44" fmla="*/ 382 w 983"/>
                <a:gd name="T45" fmla="*/ 82 h 1046"/>
                <a:gd name="T46" fmla="*/ 455 w 983"/>
                <a:gd name="T47" fmla="*/ 307 h 1046"/>
                <a:gd name="T48" fmla="*/ 561 w 983"/>
                <a:gd name="T49" fmla="*/ 383 h 1046"/>
                <a:gd name="T50" fmla="*/ 572 w 983"/>
                <a:gd name="T51" fmla="*/ 271 h 1046"/>
                <a:gd name="T52" fmla="*/ 501 w 983"/>
                <a:gd name="T53" fmla="*/ 114 h 1046"/>
                <a:gd name="T54" fmla="*/ 470 w 983"/>
                <a:gd name="T55" fmla="*/ 256 h 1046"/>
                <a:gd name="T56" fmla="*/ 501 w 983"/>
                <a:gd name="T57" fmla="*/ 83 h 1046"/>
                <a:gd name="T58" fmla="*/ 423 w 983"/>
                <a:gd name="T59" fmla="*/ 56 h 1046"/>
                <a:gd name="T60" fmla="*/ 424 w 983"/>
                <a:gd name="T61" fmla="*/ 143 h 1046"/>
                <a:gd name="T62" fmla="*/ 501 w 983"/>
                <a:gd name="T63" fmla="*/ 83 h 1046"/>
                <a:gd name="T64" fmla="*/ 637 w 983"/>
                <a:gd name="T65" fmla="*/ 98 h 1046"/>
                <a:gd name="T66" fmla="*/ 566 w 983"/>
                <a:gd name="T67" fmla="*/ 225 h 1046"/>
                <a:gd name="T68" fmla="*/ 520 w 983"/>
                <a:gd name="T69" fmla="*/ 396 h 1046"/>
                <a:gd name="T70" fmla="*/ 362 w 983"/>
                <a:gd name="T71" fmla="*/ 169 h 1046"/>
                <a:gd name="T72" fmla="*/ 219 w 983"/>
                <a:gd name="T73" fmla="*/ 210 h 1046"/>
                <a:gd name="T74" fmla="*/ 16 w 983"/>
                <a:gd name="T75" fmla="*/ 293 h 1046"/>
                <a:gd name="T76" fmla="*/ 72 w 983"/>
                <a:gd name="T77" fmla="*/ 657 h 1046"/>
                <a:gd name="T78" fmla="*/ 161 w 983"/>
                <a:gd name="T79" fmla="*/ 920 h 1046"/>
                <a:gd name="T80" fmla="*/ 642 w 983"/>
                <a:gd name="T81" fmla="*/ 870 h 1046"/>
                <a:gd name="T82" fmla="*/ 916 w 983"/>
                <a:gd name="T83" fmla="*/ 780 h 1046"/>
                <a:gd name="T84" fmla="*/ 897 w 983"/>
                <a:gd name="T85" fmla="*/ 635 h 1046"/>
                <a:gd name="T86" fmla="*/ 799 w 983"/>
                <a:gd name="T87" fmla="*/ 327 h 1046"/>
                <a:gd name="T88" fmla="*/ 759 w 983"/>
                <a:gd name="T89" fmla="*/ 79 h 1046"/>
                <a:gd name="T90" fmla="*/ 546 w 983"/>
                <a:gd name="T91" fmla="*/ 354 h 1046"/>
                <a:gd name="T92" fmla="*/ 458 w 983"/>
                <a:gd name="T93" fmla="*/ 140 h 1046"/>
                <a:gd name="T94" fmla="*/ 488 w 983"/>
                <a:gd name="T95" fmla="*/ 240 h 1046"/>
                <a:gd name="T96" fmla="*/ 484 w 983"/>
                <a:gd name="T97" fmla="*/ 298 h 10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983" h="1046">
                  <a:moveTo>
                    <a:pt x="546" y="104"/>
                  </a:moveTo>
                  <a:cubicBezTo>
                    <a:pt x="572" y="99"/>
                    <a:pt x="602" y="89"/>
                    <a:pt x="631" y="82"/>
                  </a:cubicBezTo>
                  <a:cubicBezTo>
                    <a:pt x="639" y="80"/>
                    <a:pt x="648" y="81"/>
                    <a:pt x="656" y="80"/>
                  </a:cubicBezTo>
                  <a:cubicBezTo>
                    <a:pt x="659" y="80"/>
                    <a:pt x="662" y="77"/>
                    <a:pt x="666" y="77"/>
                  </a:cubicBezTo>
                  <a:cubicBezTo>
                    <a:pt x="674" y="75"/>
                    <a:pt x="683" y="78"/>
                    <a:pt x="691" y="77"/>
                  </a:cubicBezTo>
                  <a:cubicBezTo>
                    <a:pt x="702" y="75"/>
                    <a:pt x="717" y="69"/>
                    <a:pt x="729" y="67"/>
                  </a:cubicBezTo>
                  <a:cubicBezTo>
                    <a:pt x="744" y="64"/>
                    <a:pt x="759" y="66"/>
                    <a:pt x="774" y="69"/>
                  </a:cubicBezTo>
                  <a:cubicBezTo>
                    <a:pt x="779" y="98"/>
                    <a:pt x="790" y="145"/>
                    <a:pt x="785" y="168"/>
                  </a:cubicBezTo>
                  <a:cubicBezTo>
                    <a:pt x="790" y="202"/>
                    <a:pt x="788" y="235"/>
                    <a:pt x="798" y="260"/>
                  </a:cubicBezTo>
                  <a:cubicBezTo>
                    <a:pt x="803" y="297"/>
                    <a:pt x="810" y="337"/>
                    <a:pt x="816" y="374"/>
                  </a:cubicBezTo>
                  <a:cubicBezTo>
                    <a:pt x="823" y="413"/>
                    <a:pt x="837" y="447"/>
                    <a:pt x="849" y="480"/>
                  </a:cubicBezTo>
                  <a:cubicBezTo>
                    <a:pt x="864" y="522"/>
                    <a:pt x="877" y="563"/>
                    <a:pt x="895" y="601"/>
                  </a:cubicBezTo>
                  <a:cubicBezTo>
                    <a:pt x="919" y="650"/>
                    <a:pt x="952" y="695"/>
                    <a:pt x="973" y="747"/>
                  </a:cubicBezTo>
                  <a:cubicBezTo>
                    <a:pt x="979" y="752"/>
                    <a:pt x="983" y="759"/>
                    <a:pt x="980" y="765"/>
                  </a:cubicBezTo>
                  <a:cubicBezTo>
                    <a:pt x="978" y="770"/>
                    <a:pt x="971" y="770"/>
                    <a:pt x="965" y="773"/>
                  </a:cubicBezTo>
                  <a:cubicBezTo>
                    <a:pt x="956" y="777"/>
                    <a:pt x="945" y="785"/>
                    <a:pt x="932" y="789"/>
                  </a:cubicBezTo>
                  <a:cubicBezTo>
                    <a:pt x="908" y="797"/>
                    <a:pt x="883" y="808"/>
                    <a:pt x="865" y="818"/>
                  </a:cubicBezTo>
                  <a:cubicBezTo>
                    <a:pt x="856" y="823"/>
                    <a:pt x="839" y="825"/>
                    <a:pt x="831" y="833"/>
                  </a:cubicBezTo>
                  <a:cubicBezTo>
                    <a:pt x="789" y="838"/>
                    <a:pt x="729" y="860"/>
                    <a:pt x="681" y="871"/>
                  </a:cubicBezTo>
                  <a:cubicBezTo>
                    <a:pt x="677" y="871"/>
                    <a:pt x="678" y="875"/>
                    <a:pt x="676" y="876"/>
                  </a:cubicBezTo>
                  <a:cubicBezTo>
                    <a:pt x="662" y="874"/>
                    <a:pt x="648" y="880"/>
                    <a:pt x="633" y="882"/>
                  </a:cubicBezTo>
                  <a:cubicBezTo>
                    <a:pt x="566" y="894"/>
                    <a:pt x="496" y="902"/>
                    <a:pt x="433" y="930"/>
                  </a:cubicBezTo>
                  <a:cubicBezTo>
                    <a:pt x="390" y="949"/>
                    <a:pt x="345" y="963"/>
                    <a:pt x="307" y="982"/>
                  </a:cubicBezTo>
                  <a:cubicBezTo>
                    <a:pt x="269" y="1001"/>
                    <a:pt x="238" y="1027"/>
                    <a:pt x="206" y="1046"/>
                  </a:cubicBezTo>
                  <a:cubicBezTo>
                    <a:pt x="199" y="1037"/>
                    <a:pt x="196" y="1025"/>
                    <a:pt x="191" y="1014"/>
                  </a:cubicBezTo>
                  <a:cubicBezTo>
                    <a:pt x="185" y="1001"/>
                    <a:pt x="177" y="986"/>
                    <a:pt x="170" y="971"/>
                  </a:cubicBezTo>
                  <a:cubicBezTo>
                    <a:pt x="167" y="965"/>
                    <a:pt x="166" y="957"/>
                    <a:pt x="164" y="951"/>
                  </a:cubicBezTo>
                  <a:cubicBezTo>
                    <a:pt x="147" y="910"/>
                    <a:pt x="130" y="866"/>
                    <a:pt x="112" y="821"/>
                  </a:cubicBezTo>
                  <a:cubicBezTo>
                    <a:pt x="109" y="815"/>
                    <a:pt x="105" y="809"/>
                    <a:pt x="103" y="804"/>
                  </a:cubicBezTo>
                  <a:cubicBezTo>
                    <a:pt x="102" y="800"/>
                    <a:pt x="103" y="794"/>
                    <a:pt x="102" y="790"/>
                  </a:cubicBezTo>
                  <a:cubicBezTo>
                    <a:pt x="93" y="762"/>
                    <a:pt x="82" y="730"/>
                    <a:pt x="73" y="699"/>
                  </a:cubicBezTo>
                  <a:cubicBezTo>
                    <a:pt x="68" y="683"/>
                    <a:pt x="63" y="666"/>
                    <a:pt x="58" y="650"/>
                  </a:cubicBezTo>
                  <a:cubicBezTo>
                    <a:pt x="55" y="641"/>
                    <a:pt x="51" y="632"/>
                    <a:pt x="49" y="623"/>
                  </a:cubicBezTo>
                  <a:cubicBezTo>
                    <a:pt x="47" y="613"/>
                    <a:pt x="48" y="603"/>
                    <a:pt x="46" y="592"/>
                  </a:cubicBezTo>
                  <a:cubicBezTo>
                    <a:pt x="40" y="559"/>
                    <a:pt x="29" y="526"/>
                    <a:pt x="23" y="491"/>
                  </a:cubicBezTo>
                  <a:cubicBezTo>
                    <a:pt x="20" y="473"/>
                    <a:pt x="18" y="455"/>
                    <a:pt x="16" y="435"/>
                  </a:cubicBezTo>
                  <a:cubicBezTo>
                    <a:pt x="11" y="404"/>
                    <a:pt x="8" y="374"/>
                    <a:pt x="7" y="343"/>
                  </a:cubicBezTo>
                  <a:cubicBezTo>
                    <a:pt x="6" y="324"/>
                    <a:pt x="0" y="305"/>
                    <a:pt x="4" y="288"/>
                  </a:cubicBezTo>
                  <a:cubicBezTo>
                    <a:pt x="42" y="272"/>
                    <a:pt x="83" y="247"/>
                    <a:pt x="131" y="234"/>
                  </a:cubicBezTo>
                  <a:cubicBezTo>
                    <a:pt x="140" y="228"/>
                    <a:pt x="154" y="222"/>
                    <a:pt x="164" y="221"/>
                  </a:cubicBezTo>
                  <a:cubicBezTo>
                    <a:pt x="194" y="205"/>
                    <a:pt x="231" y="196"/>
                    <a:pt x="267" y="186"/>
                  </a:cubicBezTo>
                  <a:cubicBezTo>
                    <a:pt x="300" y="178"/>
                    <a:pt x="334" y="161"/>
                    <a:pt x="363" y="159"/>
                  </a:cubicBezTo>
                  <a:cubicBezTo>
                    <a:pt x="371" y="154"/>
                    <a:pt x="382" y="151"/>
                    <a:pt x="393" y="149"/>
                  </a:cubicBezTo>
                  <a:cubicBezTo>
                    <a:pt x="388" y="129"/>
                    <a:pt x="371" y="101"/>
                    <a:pt x="369" y="79"/>
                  </a:cubicBezTo>
                  <a:cubicBezTo>
                    <a:pt x="367" y="54"/>
                    <a:pt x="382" y="37"/>
                    <a:pt x="394" y="17"/>
                  </a:cubicBezTo>
                  <a:cubicBezTo>
                    <a:pt x="408" y="16"/>
                    <a:pt x="422" y="4"/>
                    <a:pt x="439" y="2"/>
                  </a:cubicBezTo>
                  <a:cubicBezTo>
                    <a:pt x="460" y="0"/>
                    <a:pt x="474" y="7"/>
                    <a:pt x="493" y="14"/>
                  </a:cubicBezTo>
                  <a:cubicBezTo>
                    <a:pt x="499" y="26"/>
                    <a:pt x="511" y="33"/>
                    <a:pt x="519" y="44"/>
                  </a:cubicBezTo>
                  <a:cubicBezTo>
                    <a:pt x="530" y="62"/>
                    <a:pt x="533" y="86"/>
                    <a:pt x="546" y="104"/>
                  </a:cubicBezTo>
                  <a:close/>
                  <a:moveTo>
                    <a:pt x="483" y="254"/>
                  </a:moveTo>
                  <a:cubicBezTo>
                    <a:pt x="476" y="241"/>
                    <a:pt x="469" y="224"/>
                    <a:pt x="463" y="209"/>
                  </a:cubicBezTo>
                  <a:cubicBezTo>
                    <a:pt x="453" y="186"/>
                    <a:pt x="445" y="162"/>
                    <a:pt x="447" y="137"/>
                  </a:cubicBezTo>
                  <a:cubicBezTo>
                    <a:pt x="455" y="124"/>
                    <a:pt x="469" y="121"/>
                    <a:pt x="488" y="125"/>
                  </a:cubicBezTo>
                  <a:cubicBezTo>
                    <a:pt x="509" y="154"/>
                    <a:pt x="533" y="211"/>
                    <a:pt x="547" y="252"/>
                  </a:cubicBezTo>
                  <a:cubicBezTo>
                    <a:pt x="558" y="282"/>
                    <a:pt x="583" y="334"/>
                    <a:pt x="562" y="357"/>
                  </a:cubicBezTo>
                  <a:cubicBezTo>
                    <a:pt x="560" y="359"/>
                    <a:pt x="547" y="371"/>
                    <a:pt x="540" y="372"/>
                  </a:cubicBezTo>
                  <a:cubicBezTo>
                    <a:pt x="532" y="373"/>
                    <a:pt x="514" y="370"/>
                    <a:pt x="509" y="366"/>
                  </a:cubicBezTo>
                  <a:cubicBezTo>
                    <a:pt x="503" y="362"/>
                    <a:pt x="503" y="353"/>
                    <a:pt x="498" y="349"/>
                  </a:cubicBezTo>
                  <a:cubicBezTo>
                    <a:pt x="457" y="259"/>
                    <a:pt x="412" y="180"/>
                    <a:pt x="397" y="64"/>
                  </a:cubicBezTo>
                  <a:cubicBezTo>
                    <a:pt x="405" y="49"/>
                    <a:pt x="420" y="41"/>
                    <a:pt x="435" y="33"/>
                  </a:cubicBezTo>
                  <a:cubicBezTo>
                    <a:pt x="454" y="31"/>
                    <a:pt x="470" y="39"/>
                    <a:pt x="485" y="44"/>
                  </a:cubicBezTo>
                  <a:cubicBezTo>
                    <a:pt x="494" y="58"/>
                    <a:pt x="506" y="69"/>
                    <a:pt x="514" y="84"/>
                  </a:cubicBezTo>
                  <a:cubicBezTo>
                    <a:pt x="519" y="94"/>
                    <a:pt x="520" y="107"/>
                    <a:pt x="529" y="114"/>
                  </a:cubicBezTo>
                  <a:cubicBezTo>
                    <a:pt x="530" y="110"/>
                    <a:pt x="532" y="114"/>
                    <a:pt x="534" y="112"/>
                  </a:cubicBezTo>
                  <a:cubicBezTo>
                    <a:pt x="529" y="83"/>
                    <a:pt x="515" y="64"/>
                    <a:pt x="501" y="39"/>
                  </a:cubicBezTo>
                  <a:cubicBezTo>
                    <a:pt x="495" y="36"/>
                    <a:pt x="489" y="31"/>
                    <a:pt x="485" y="24"/>
                  </a:cubicBezTo>
                  <a:cubicBezTo>
                    <a:pt x="475" y="20"/>
                    <a:pt x="460" y="12"/>
                    <a:pt x="443" y="14"/>
                  </a:cubicBezTo>
                  <a:cubicBezTo>
                    <a:pt x="430" y="16"/>
                    <a:pt x="415" y="23"/>
                    <a:pt x="400" y="28"/>
                  </a:cubicBezTo>
                  <a:cubicBezTo>
                    <a:pt x="387" y="40"/>
                    <a:pt x="377" y="59"/>
                    <a:pt x="382" y="82"/>
                  </a:cubicBezTo>
                  <a:cubicBezTo>
                    <a:pt x="391" y="102"/>
                    <a:pt x="395" y="127"/>
                    <a:pt x="404" y="148"/>
                  </a:cubicBezTo>
                  <a:cubicBezTo>
                    <a:pt x="407" y="170"/>
                    <a:pt x="416" y="183"/>
                    <a:pt x="417" y="201"/>
                  </a:cubicBezTo>
                  <a:cubicBezTo>
                    <a:pt x="432" y="236"/>
                    <a:pt x="440" y="274"/>
                    <a:pt x="455" y="307"/>
                  </a:cubicBezTo>
                  <a:cubicBezTo>
                    <a:pt x="467" y="334"/>
                    <a:pt x="485" y="365"/>
                    <a:pt x="505" y="382"/>
                  </a:cubicBezTo>
                  <a:cubicBezTo>
                    <a:pt x="514" y="382"/>
                    <a:pt x="520" y="387"/>
                    <a:pt x="530" y="388"/>
                  </a:cubicBezTo>
                  <a:cubicBezTo>
                    <a:pt x="538" y="384"/>
                    <a:pt x="554" y="385"/>
                    <a:pt x="561" y="383"/>
                  </a:cubicBezTo>
                  <a:cubicBezTo>
                    <a:pt x="562" y="378"/>
                    <a:pt x="569" y="376"/>
                    <a:pt x="575" y="373"/>
                  </a:cubicBezTo>
                  <a:cubicBezTo>
                    <a:pt x="592" y="351"/>
                    <a:pt x="583" y="321"/>
                    <a:pt x="576" y="293"/>
                  </a:cubicBezTo>
                  <a:cubicBezTo>
                    <a:pt x="574" y="285"/>
                    <a:pt x="575" y="278"/>
                    <a:pt x="572" y="271"/>
                  </a:cubicBezTo>
                  <a:cubicBezTo>
                    <a:pt x="562" y="240"/>
                    <a:pt x="546" y="205"/>
                    <a:pt x="536" y="181"/>
                  </a:cubicBezTo>
                  <a:cubicBezTo>
                    <a:pt x="529" y="163"/>
                    <a:pt x="520" y="146"/>
                    <a:pt x="511" y="132"/>
                  </a:cubicBezTo>
                  <a:cubicBezTo>
                    <a:pt x="508" y="125"/>
                    <a:pt x="504" y="117"/>
                    <a:pt x="501" y="114"/>
                  </a:cubicBezTo>
                  <a:cubicBezTo>
                    <a:pt x="482" y="93"/>
                    <a:pt x="450" y="108"/>
                    <a:pt x="434" y="125"/>
                  </a:cubicBezTo>
                  <a:cubicBezTo>
                    <a:pt x="425" y="160"/>
                    <a:pt x="440" y="190"/>
                    <a:pt x="452" y="220"/>
                  </a:cubicBezTo>
                  <a:cubicBezTo>
                    <a:pt x="456" y="232"/>
                    <a:pt x="463" y="245"/>
                    <a:pt x="470" y="256"/>
                  </a:cubicBezTo>
                  <a:cubicBezTo>
                    <a:pt x="477" y="267"/>
                    <a:pt x="482" y="285"/>
                    <a:pt x="494" y="283"/>
                  </a:cubicBezTo>
                  <a:cubicBezTo>
                    <a:pt x="498" y="274"/>
                    <a:pt x="488" y="264"/>
                    <a:pt x="483" y="254"/>
                  </a:cubicBezTo>
                  <a:close/>
                  <a:moveTo>
                    <a:pt x="501" y="83"/>
                  </a:moveTo>
                  <a:cubicBezTo>
                    <a:pt x="496" y="73"/>
                    <a:pt x="485" y="58"/>
                    <a:pt x="478" y="53"/>
                  </a:cubicBezTo>
                  <a:cubicBezTo>
                    <a:pt x="468" y="47"/>
                    <a:pt x="448" y="41"/>
                    <a:pt x="438" y="44"/>
                  </a:cubicBezTo>
                  <a:cubicBezTo>
                    <a:pt x="432" y="46"/>
                    <a:pt x="428" y="53"/>
                    <a:pt x="423" y="56"/>
                  </a:cubicBezTo>
                  <a:cubicBezTo>
                    <a:pt x="417" y="59"/>
                    <a:pt x="409" y="60"/>
                    <a:pt x="407" y="68"/>
                  </a:cubicBezTo>
                  <a:cubicBezTo>
                    <a:pt x="405" y="75"/>
                    <a:pt x="407" y="88"/>
                    <a:pt x="408" y="94"/>
                  </a:cubicBezTo>
                  <a:cubicBezTo>
                    <a:pt x="411" y="111"/>
                    <a:pt x="419" y="129"/>
                    <a:pt x="424" y="143"/>
                  </a:cubicBezTo>
                  <a:cubicBezTo>
                    <a:pt x="422" y="113"/>
                    <a:pt x="451" y="96"/>
                    <a:pt x="475" y="95"/>
                  </a:cubicBezTo>
                  <a:cubicBezTo>
                    <a:pt x="492" y="95"/>
                    <a:pt x="502" y="107"/>
                    <a:pt x="513" y="114"/>
                  </a:cubicBezTo>
                  <a:cubicBezTo>
                    <a:pt x="508" y="101"/>
                    <a:pt x="509" y="95"/>
                    <a:pt x="501" y="83"/>
                  </a:cubicBezTo>
                  <a:close/>
                  <a:moveTo>
                    <a:pt x="724" y="83"/>
                  </a:moveTo>
                  <a:cubicBezTo>
                    <a:pt x="712" y="89"/>
                    <a:pt x="695" y="86"/>
                    <a:pt x="679" y="88"/>
                  </a:cubicBezTo>
                  <a:cubicBezTo>
                    <a:pt x="664" y="90"/>
                    <a:pt x="649" y="97"/>
                    <a:pt x="637" y="98"/>
                  </a:cubicBezTo>
                  <a:cubicBezTo>
                    <a:pt x="630" y="99"/>
                    <a:pt x="624" y="97"/>
                    <a:pt x="617" y="98"/>
                  </a:cubicBezTo>
                  <a:cubicBezTo>
                    <a:pt x="583" y="104"/>
                    <a:pt x="554" y="118"/>
                    <a:pt x="520" y="127"/>
                  </a:cubicBezTo>
                  <a:cubicBezTo>
                    <a:pt x="537" y="150"/>
                    <a:pt x="551" y="192"/>
                    <a:pt x="566" y="225"/>
                  </a:cubicBezTo>
                  <a:cubicBezTo>
                    <a:pt x="578" y="275"/>
                    <a:pt x="609" y="334"/>
                    <a:pt x="590" y="381"/>
                  </a:cubicBezTo>
                  <a:cubicBezTo>
                    <a:pt x="575" y="393"/>
                    <a:pt x="552" y="393"/>
                    <a:pt x="531" y="401"/>
                  </a:cubicBezTo>
                  <a:cubicBezTo>
                    <a:pt x="528" y="399"/>
                    <a:pt x="523" y="398"/>
                    <a:pt x="520" y="396"/>
                  </a:cubicBezTo>
                  <a:cubicBezTo>
                    <a:pt x="493" y="395"/>
                    <a:pt x="479" y="372"/>
                    <a:pt x="469" y="353"/>
                  </a:cubicBezTo>
                  <a:cubicBezTo>
                    <a:pt x="438" y="297"/>
                    <a:pt x="413" y="219"/>
                    <a:pt x="397" y="159"/>
                  </a:cubicBezTo>
                  <a:cubicBezTo>
                    <a:pt x="384" y="161"/>
                    <a:pt x="372" y="166"/>
                    <a:pt x="362" y="169"/>
                  </a:cubicBezTo>
                  <a:cubicBezTo>
                    <a:pt x="344" y="174"/>
                    <a:pt x="333" y="178"/>
                    <a:pt x="320" y="181"/>
                  </a:cubicBezTo>
                  <a:cubicBezTo>
                    <a:pt x="308" y="184"/>
                    <a:pt x="297" y="189"/>
                    <a:pt x="286" y="193"/>
                  </a:cubicBezTo>
                  <a:cubicBezTo>
                    <a:pt x="264" y="200"/>
                    <a:pt x="241" y="203"/>
                    <a:pt x="219" y="210"/>
                  </a:cubicBezTo>
                  <a:cubicBezTo>
                    <a:pt x="205" y="214"/>
                    <a:pt x="192" y="222"/>
                    <a:pt x="179" y="227"/>
                  </a:cubicBezTo>
                  <a:cubicBezTo>
                    <a:pt x="143" y="241"/>
                    <a:pt x="107" y="251"/>
                    <a:pt x="72" y="270"/>
                  </a:cubicBezTo>
                  <a:cubicBezTo>
                    <a:pt x="52" y="271"/>
                    <a:pt x="37" y="289"/>
                    <a:pt x="16" y="293"/>
                  </a:cubicBezTo>
                  <a:cubicBezTo>
                    <a:pt x="15" y="350"/>
                    <a:pt x="20" y="408"/>
                    <a:pt x="31" y="472"/>
                  </a:cubicBezTo>
                  <a:cubicBezTo>
                    <a:pt x="35" y="496"/>
                    <a:pt x="46" y="519"/>
                    <a:pt x="49" y="545"/>
                  </a:cubicBezTo>
                  <a:cubicBezTo>
                    <a:pt x="54" y="583"/>
                    <a:pt x="61" y="620"/>
                    <a:pt x="72" y="657"/>
                  </a:cubicBezTo>
                  <a:cubicBezTo>
                    <a:pt x="83" y="695"/>
                    <a:pt x="90" y="734"/>
                    <a:pt x="102" y="769"/>
                  </a:cubicBezTo>
                  <a:cubicBezTo>
                    <a:pt x="111" y="798"/>
                    <a:pt x="123" y="827"/>
                    <a:pt x="134" y="853"/>
                  </a:cubicBezTo>
                  <a:cubicBezTo>
                    <a:pt x="144" y="877"/>
                    <a:pt x="153" y="898"/>
                    <a:pt x="161" y="920"/>
                  </a:cubicBezTo>
                  <a:cubicBezTo>
                    <a:pt x="176" y="960"/>
                    <a:pt x="192" y="1000"/>
                    <a:pt x="212" y="1033"/>
                  </a:cubicBezTo>
                  <a:cubicBezTo>
                    <a:pt x="268" y="984"/>
                    <a:pt x="343" y="959"/>
                    <a:pt x="409" y="930"/>
                  </a:cubicBezTo>
                  <a:cubicBezTo>
                    <a:pt x="480" y="899"/>
                    <a:pt x="564" y="889"/>
                    <a:pt x="642" y="870"/>
                  </a:cubicBezTo>
                  <a:cubicBezTo>
                    <a:pt x="678" y="861"/>
                    <a:pt x="705" y="852"/>
                    <a:pt x="735" y="843"/>
                  </a:cubicBezTo>
                  <a:cubicBezTo>
                    <a:pt x="767" y="833"/>
                    <a:pt x="800" y="826"/>
                    <a:pt x="830" y="814"/>
                  </a:cubicBezTo>
                  <a:cubicBezTo>
                    <a:pt x="860" y="803"/>
                    <a:pt x="887" y="788"/>
                    <a:pt x="916" y="780"/>
                  </a:cubicBezTo>
                  <a:cubicBezTo>
                    <a:pt x="927" y="768"/>
                    <a:pt x="951" y="764"/>
                    <a:pt x="965" y="757"/>
                  </a:cubicBezTo>
                  <a:cubicBezTo>
                    <a:pt x="960" y="735"/>
                    <a:pt x="944" y="721"/>
                    <a:pt x="933" y="702"/>
                  </a:cubicBezTo>
                  <a:cubicBezTo>
                    <a:pt x="921" y="678"/>
                    <a:pt x="907" y="657"/>
                    <a:pt x="897" y="635"/>
                  </a:cubicBezTo>
                  <a:cubicBezTo>
                    <a:pt x="875" y="584"/>
                    <a:pt x="854" y="535"/>
                    <a:pt x="838" y="483"/>
                  </a:cubicBezTo>
                  <a:cubicBezTo>
                    <a:pt x="830" y="459"/>
                    <a:pt x="820" y="436"/>
                    <a:pt x="814" y="412"/>
                  </a:cubicBezTo>
                  <a:cubicBezTo>
                    <a:pt x="807" y="385"/>
                    <a:pt x="804" y="356"/>
                    <a:pt x="799" y="327"/>
                  </a:cubicBezTo>
                  <a:cubicBezTo>
                    <a:pt x="795" y="301"/>
                    <a:pt x="788" y="274"/>
                    <a:pt x="783" y="246"/>
                  </a:cubicBezTo>
                  <a:cubicBezTo>
                    <a:pt x="772" y="189"/>
                    <a:pt x="780" y="133"/>
                    <a:pt x="762" y="79"/>
                  </a:cubicBezTo>
                  <a:cubicBezTo>
                    <a:pt x="761" y="79"/>
                    <a:pt x="760" y="79"/>
                    <a:pt x="759" y="79"/>
                  </a:cubicBezTo>
                  <a:cubicBezTo>
                    <a:pt x="741" y="81"/>
                    <a:pt x="738" y="86"/>
                    <a:pt x="724" y="83"/>
                  </a:cubicBezTo>
                  <a:close/>
                  <a:moveTo>
                    <a:pt x="527" y="362"/>
                  </a:moveTo>
                  <a:cubicBezTo>
                    <a:pt x="534" y="363"/>
                    <a:pt x="547" y="357"/>
                    <a:pt x="546" y="354"/>
                  </a:cubicBezTo>
                  <a:cubicBezTo>
                    <a:pt x="558" y="347"/>
                    <a:pt x="560" y="329"/>
                    <a:pt x="559" y="315"/>
                  </a:cubicBezTo>
                  <a:cubicBezTo>
                    <a:pt x="533" y="254"/>
                    <a:pt x="517" y="185"/>
                    <a:pt x="481" y="137"/>
                  </a:cubicBezTo>
                  <a:cubicBezTo>
                    <a:pt x="469" y="135"/>
                    <a:pt x="462" y="133"/>
                    <a:pt x="458" y="140"/>
                  </a:cubicBezTo>
                  <a:cubicBezTo>
                    <a:pt x="462" y="140"/>
                    <a:pt x="458" y="141"/>
                    <a:pt x="458" y="141"/>
                  </a:cubicBezTo>
                  <a:cubicBezTo>
                    <a:pt x="453" y="175"/>
                    <a:pt x="471" y="193"/>
                    <a:pt x="479" y="219"/>
                  </a:cubicBezTo>
                  <a:cubicBezTo>
                    <a:pt x="482" y="229"/>
                    <a:pt x="485" y="232"/>
                    <a:pt x="488" y="240"/>
                  </a:cubicBezTo>
                  <a:cubicBezTo>
                    <a:pt x="489" y="243"/>
                    <a:pt x="489" y="247"/>
                    <a:pt x="490" y="250"/>
                  </a:cubicBezTo>
                  <a:cubicBezTo>
                    <a:pt x="498" y="266"/>
                    <a:pt x="521" y="279"/>
                    <a:pt x="503" y="295"/>
                  </a:cubicBezTo>
                  <a:cubicBezTo>
                    <a:pt x="498" y="293"/>
                    <a:pt x="490" y="297"/>
                    <a:pt x="484" y="298"/>
                  </a:cubicBezTo>
                  <a:cubicBezTo>
                    <a:pt x="496" y="315"/>
                    <a:pt x="505" y="359"/>
                    <a:pt x="527" y="362"/>
                  </a:cubicBezTo>
                  <a:close/>
                </a:path>
              </a:pathLst>
            </a:custGeom>
            <a:solidFill>
              <a:srgbClr val="005188"/>
            </a:solidFill>
            <a:ln w="9525">
              <a:solidFill>
                <a:schemeClr val="bg1"/>
              </a:solidFill>
              <a:round/>
            </a:ln>
          </p:spPr>
          <p:txBody>
            <a:bodyPr vert="horz" wrap="square" lIns="91440" tIns="45720" rIns="91440" bIns="45720" numCol="1" anchor="t" anchorCtr="0" compatLnSpc="1"/>
            <a:lstStyle/>
            <a:p>
              <a:endParaRPr lang="zh-CN" altLang="en-US">
                <a:solidFill>
                  <a:srgbClr val="005188"/>
                </a:solidFill>
                <a:cs typeface="+mn-ea"/>
                <a:sym typeface="+mn-lt"/>
              </a:endParaRPr>
            </a:p>
          </p:txBody>
        </p:sp>
        <p:sp>
          <p:nvSpPr>
            <p:cNvPr id="8" name="TextBox 13"/>
            <p:cNvSpPr txBox="1"/>
            <p:nvPr/>
          </p:nvSpPr>
          <p:spPr>
            <a:xfrm>
              <a:off x="5540915" y="2984620"/>
              <a:ext cx="739523" cy="922020"/>
            </a:xfrm>
            <a:prstGeom prst="rect">
              <a:avLst/>
            </a:prstGeom>
            <a:noFill/>
          </p:spPr>
          <p:txBody>
            <a:bodyPr wrap="square" rtlCol="0">
              <a:spAutoFit/>
            </a:bodyPr>
            <a:lstStyle/>
            <a:p>
              <a:r>
                <a:rPr lang="en-US" altLang="zh-CN" sz="5400" dirty="0">
                  <a:solidFill>
                    <a:srgbClr val="005188"/>
                  </a:solidFill>
                  <a:cs typeface="+mn-ea"/>
                  <a:sym typeface="+mn-lt"/>
                </a:rPr>
                <a:t>3</a:t>
              </a:r>
              <a:endParaRPr lang="en-US" altLang="zh-CN" sz="5400" dirty="0">
                <a:solidFill>
                  <a:srgbClr val="005188"/>
                </a:solidFill>
                <a:cs typeface="+mn-ea"/>
                <a:sym typeface="+mn-lt"/>
              </a:endParaRPr>
            </a:p>
          </p:txBody>
        </p:sp>
      </p:grpSp>
      <p:sp>
        <p:nvSpPr>
          <p:cNvPr id="12" name="文本框 11"/>
          <p:cNvSpPr txBox="1"/>
          <p:nvPr/>
        </p:nvSpPr>
        <p:spPr>
          <a:xfrm>
            <a:off x="1286510" y="5054600"/>
            <a:ext cx="2826385" cy="460375"/>
          </a:xfrm>
          <a:prstGeom prst="rect">
            <a:avLst/>
          </a:prstGeom>
          <a:noFill/>
        </p:spPr>
        <p:txBody>
          <a:bodyPr wrap="square" rtlCol="0">
            <a:spAutoFit/>
          </a:bodyPr>
          <a:lstStyle/>
          <a:p>
            <a:pPr algn="ctr"/>
            <a:r>
              <a:rPr lang="zh-CN" altLang="en-US" sz="2400" b="1" dirty="0">
                <a:solidFill>
                  <a:srgbClr val="005188"/>
                </a:solidFill>
                <a:cs typeface="+mn-ea"/>
                <a:sym typeface="+mn-lt"/>
              </a:rPr>
              <a:t>数据特性</a:t>
            </a:r>
            <a:endParaRPr lang="zh-CN" altLang="en-US" sz="2400" b="1" dirty="0">
              <a:solidFill>
                <a:srgbClr val="005188"/>
              </a:solidFill>
              <a:cs typeface="+mn-ea"/>
              <a:sym typeface="+mn-lt"/>
            </a:endParaRPr>
          </a:p>
        </p:txBody>
      </p:sp>
      <p:sp>
        <p:nvSpPr>
          <p:cNvPr id="15" name="文本框 14"/>
          <p:cNvSpPr txBox="1"/>
          <p:nvPr/>
        </p:nvSpPr>
        <p:spPr>
          <a:xfrm>
            <a:off x="4304030" y="5029200"/>
            <a:ext cx="3226435" cy="460375"/>
          </a:xfrm>
          <a:prstGeom prst="rect">
            <a:avLst/>
          </a:prstGeom>
          <a:noFill/>
        </p:spPr>
        <p:txBody>
          <a:bodyPr wrap="square" rtlCol="0">
            <a:spAutoFit/>
          </a:bodyPr>
          <a:lstStyle/>
          <a:p>
            <a:pPr algn="ctr"/>
            <a:r>
              <a:rPr lang="zh-CN" altLang="en-US" sz="2400" b="1" dirty="0">
                <a:solidFill>
                  <a:srgbClr val="005188"/>
                </a:solidFill>
                <a:cs typeface="+mn-ea"/>
                <a:sym typeface="+mn-lt"/>
              </a:rPr>
              <a:t>模型设想</a:t>
            </a:r>
            <a:endParaRPr lang="zh-CN" altLang="en-US" sz="2400" b="1" dirty="0">
              <a:solidFill>
                <a:srgbClr val="005188"/>
              </a:solidFill>
              <a:cs typeface="+mn-ea"/>
              <a:sym typeface="+mn-lt"/>
            </a:endParaRPr>
          </a:p>
        </p:txBody>
      </p:sp>
      <p:sp>
        <p:nvSpPr>
          <p:cNvPr id="3" name="文本框 2"/>
          <p:cNvSpPr txBox="1"/>
          <p:nvPr/>
        </p:nvSpPr>
        <p:spPr>
          <a:xfrm>
            <a:off x="681355" y="965200"/>
            <a:ext cx="10991215" cy="829945"/>
          </a:xfrm>
          <a:prstGeom prst="rect">
            <a:avLst/>
          </a:prstGeom>
          <a:noFill/>
        </p:spPr>
        <p:txBody>
          <a:bodyPr wrap="square" rtlCol="0">
            <a:spAutoFit/>
          </a:bodyPr>
          <a:p>
            <a:pPr marL="342900" indent="-342900">
              <a:lnSpc>
                <a:spcPct val="150000"/>
              </a:lnSpc>
              <a:buClr>
                <a:srgbClr val="5B9BD5"/>
              </a:buClr>
              <a:buFont typeface="Arial" panose="020B0604020202020204" pitchFamily="34" charset="0"/>
              <a:buChar char="•"/>
            </a:pPr>
            <a:r>
              <a:rPr lang="zh-CN" altLang="en-US" sz="2000">
                <a:solidFill>
                  <a:schemeClr val="accent1">
                    <a:lumMod val="75000"/>
                  </a:schemeClr>
                </a:solidFill>
                <a:sym typeface="+mn-ea"/>
              </a:rPr>
              <a:t>在设计解决思路时，我们主要考虑以下几个点：</a:t>
            </a:r>
            <a:endParaRPr lang="zh-CN" altLang="en-US">
              <a:solidFill>
                <a:schemeClr val="accent1">
                  <a:lumMod val="75000"/>
                </a:schemeClr>
              </a:solidFill>
              <a:sym typeface="+mn-ea"/>
            </a:endParaRPr>
          </a:p>
          <a:p>
            <a:pPr marL="285750" indent="-285750">
              <a:buClr>
                <a:srgbClr val="5B9BD5"/>
              </a:buClr>
              <a:buFont typeface="Arial" panose="020B0604020202020204" pitchFamily="34" charset="0"/>
              <a:buChar char="•"/>
            </a:pPr>
            <a:endParaRPr lang="zh-CN" altLang="en-US"/>
          </a:p>
        </p:txBody>
      </p:sp>
      <p:grpSp>
        <p:nvGrpSpPr>
          <p:cNvPr id="9" name="chenying0907 19"/>
          <p:cNvGrpSpPr/>
          <p:nvPr/>
        </p:nvGrpSpPr>
        <p:grpSpPr>
          <a:xfrm>
            <a:off x="4919641" y="2372163"/>
            <a:ext cx="1984612" cy="2113211"/>
            <a:chOff x="4918371" y="2179758"/>
            <a:chExt cx="1984612" cy="2113211"/>
          </a:xfrm>
        </p:grpSpPr>
        <p:sp>
          <p:nvSpPr>
            <p:cNvPr id="10" name="chenying0907 108"/>
            <p:cNvSpPr>
              <a:spLocks noEditPoints="1"/>
            </p:cNvSpPr>
            <p:nvPr/>
          </p:nvSpPr>
          <p:spPr bwMode="auto">
            <a:xfrm>
              <a:off x="4918371" y="2179758"/>
              <a:ext cx="1984612" cy="2113211"/>
            </a:xfrm>
            <a:custGeom>
              <a:avLst/>
              <a:gdLst>
                <a:gd name="T0" fmla="*/ 656 w 983"/>
                <a:gd name="T1" fmla="*/ 80 h 1046"/>
                <a:gd name="T2" fmla="*/ 729 w 983"/>
                <a:gd name="T3" fmla="*/ 67 h 1046"/>
                <a:gd name="T4" fmla="*/ 798 w 983"/>
                <a:gd name="T5" fmla="*/ 260 h 1046"/>
                <a:gd name="T6" fmla="*/ 895 w 983"/>
                <a:gd name="T7" fmla="*/ 601 h 1046"/>
                <a:gd name="T8" fmla="*/ 965 w 983"/>
                <a:gd name="T9" fmla="*/ 773 h 1046"/>
                <a:gd name="T10" fmla="*/ 831 w 983"/>
                <a:gd name="T11" fmla="*/ 833 h 1046"/>
                <a:gd name="T12" fmla="*/ 633 w 983"/>
                <a:gd name="T13" fmla="*/ 882 h 1046"/>
                <a:gd name="T14" fmla="*/ 206 w 983"/>
                <a:gd name="T15" fmla="*/ 1046 h 1046"/>
                <a:gd name="T16" fmla="*/ 164 w 983"/>
                <a:gd name="T17" fmla="*/ 951 h 1046"/>
                <a:gd name="T18" fmla="*/ 102 w 983"/>
                <a:gd name="T19" fmla="*/ 790 h 1046"/>
                <a:gd name="T20" fmla="*/ 49 w 983"/>
                <a:gd name="T21" fmla="*/ 623 h 1046"/>
                <a:gd name="T22" fmla="*/ 16 w 983"/>
                <a:gd name="T23" fmla="*/ 435 h 1046"/>
                <a:gd name="T24" fmla="*/ 131 w 983"/>
                <a:gd name="T25" fmla="*/ 234 h 1046"/>
                <a:gd name="T26" fmla="*/ 363 w 983"/>
                <a:gd name="T27" fmla="*/ 159 h 1046"/>
                <a:gd name="T28" fmla="*/ 394 w 983"/>
                <a:gd name="T29" fmla="*/ 17 h 1046"/>
                <a:gd name="T30" fmla="*/ 519 w 983"/>
                <a:gd name="T31" fmla="*/ 44 h 1046"/>
                <a:gd name="T32" fmla="*/ 463 w 983"/>
                <a:gd name="T33" fmla="*/ 209 h 1046"/>
                <a:gd name="T34" fmla="*/ 547 w 983"/>
                <a:gd name="T35" fmla="*/ 252 h 1046"/>
                <a:gd name="T36" fmla="*/ 509 w 983"/>
                <a:gd name="T37" fmla="*/ 366 h 1046"/>
                <a:gd name="T38" fmla="*/ 435 w 983"/>
                <a:gd name="T39" fmla="*/ 33 h 1046"/>
                <a:gd name="T40" fmla="*/ 529 w 983"/>
                <a:gd name="T41" fmla="*/ 114 h 1046"/>
                <a:gd name="T42" fmla="*/ 485 w 983"/>
                <a:gd name="T43" fmla="*/ 24 h 1046"/>
                <a:gd name="T44" fmla="*/ 382 w 983"/>
                <a:gd name="T45" fmla="*/ 82 h 1046"/>
                <a:gd name="T46" fmla="*/ 455 w 983"/>
                <a:gd name="T47" fmla="*/ 307 h 1046"/>
                <a:gd name="T48" fmla="*/ 561 w 983"/>
                <a:gd name="T49" fmla="*/ 383 h 1046"/>
                <a:gd name="T50" fmla="*/ 572 w 983"/>
                <a:gd name="T51" fmla="*/ 271 h 1046"/>
                <a:gd name="T52" fmla="*/ 501 w 983"/>
                <a:gd name="T53" fmla="*/ 114 h 1046"/>
                <a:gd name="T54" fmla="*/ 470 w 983"/>
                <a:gd name="T55" fmla="*/ 256 h 1046"/>
                <a:gd name="T56" fmla="*/ 501 w 983"/>
                <a:gd name="T57" fmla="*/ 83 h 1046"/>
                <a:gd name="T58" fmla="*/ 423 w 983"/>
                <a:gd name="T59" fmla="*/ 56 h 1046"/>
                <a:gd name="T60" fmla="*/ 424 w 983"/>
                <a:gd name="T61" fmla="*/ 143 h 1046"/>
                <a:gd name="T62" fmla="*/ 501 w 983"/>
                <a:gd name="T63" fmla="*/ 83 h 1046"/>
                <a:gd name="T64" fmla="*/ 637 w 983"/>
                <a:gd name="T65" fmla="*/ 98 h 1046"/>
                <a:gd name="T66" fmla="*/ 566 w 983"/>
                <a:gd name="T67" fmla="*/ 225 h 1046"/>
                <a:gd name="T68" fmla="*/ 520 w 983"/>
                <a:gd name="T69" fmla="*/ 396 h 1046"/>
                <a:gd name="T70" fmla="*/ 362 w 983"/>
                <a:gd name="T71" fmla="*/ 169 h 1046"/>
                <a:gd name="T72" fmla="*/ 219 w 983"/>
                <a:gd name="T73" fmla="*/ 210 h 1046"/>
                <a:gd name="T74" fmla="*/ 16 w 983"/>
                <a:gd name="T75" fmla="*/ 293 h 1046"/>
                <a:gd name="T76" fmla="*/ 72 w 983"/>
                <a:gd name="T77" fmla="*/ 657 h 1046"/>
                <a:gd name="T78" fmla="*/ 161 w 983"/>
                <a:gd name="T79" fmla="*/ 920 h 1046"/>
                <a:gd name="T80" fmla="*/ 642 w 983"/>
                <a:gd name="T81" fmla="*/ 870 h 1046"/>
                <a:gd name="T82" fmla="*/ 916 w 983"/>
                <a:gd name="T83" fmla="*/ 780 h 1046"/>
                <a:gd name="T84" fmla="*/ 897 w 983"/>
                <a:gd name="T85" fmla="*/ 635 h 1046"/>
                <a:gd name="T86" fmla="*/ 799 w 983"/>
                <a:gd name="T87" fmla="*/ 327 h 1046"/>
                <a:gd name="T88" fmla="*/ 759 w 983"/>
                <a:gd name="T89" fmla="*/ 79 h 1046"/>
                <a:gd name="T90" fmla="*/ 546 w 983"/>
                <a:gd name="T91" fmla="*/ 354 h 1046"/>
                <a:gd name="T92" fmla="*/ 458 w 983"/>
                <a:gd name="T93" fmla="*/ 140 h 1046"/>
                <a:gd name="T94" fmla="*/ 488 w 983"/>
                <a:gd name="T95" fmla="*/ 240 h 1046"/>
                <a:gd name="T96" fmla="*/ 484 w 983"/>
                <a:gd name="T97" fmla="*/ 298 h 10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983" h="1046">
                  <a:moveTo>
                    <a:pt x="546" y="104"/>
                  </a:moveTo>
                  <a:cubicBezTo>
                    <a:pt x="572" y="99"/>
                    <a:pt x="602" y="89"/>
                    <a:pt x="631" y="82"/>
                  </a:cubicBezTo>
                  <a:cubicBezTo>
                    <a:pt x="639" y="80"/>
                    <a:pt x="648" y="81"/>
                    <a:pt x="656" y="80"/>
                  </a:cubicBezTo>
                  <a:cubicBezTo>
                    <a:pt x="659" y="80"/>
                    <a:pt x="662" y="77"/>
                    <a:pt x="666" y="77"/>
                  </a:cubicBezTo>
                  <a:cubicBezTo>
                    <a:pt x="674" y="75"/>
                    <a:pt x="683" y="78"/>
                    <a:pt x="691" y="77"/>
                  </a:cubicBezTo>
                  <a:cubicBezTo>
                    <a:pt x="702" y="75"/>
                    <a:pt x="717" y="69"/>
                    <a:pt x="729" y="67"/>
                  </a:cubicBezTo>
                  <a:cubicBezTo>
                    <a:pt x="744" y="64"/>
                    <a:pt x="759" y="66"/>
                    <a:pt x="774" y="69"/>
                  </a:cubicBezTo>
                  <a:cubicBezTo>
                    <a:pt x="779" y="98"/>
                    <a:pt x="790" y="145"/>
                    <a:pt x="785" y="168"/>
                  </a:cubicBezTo>
                  <a:cubicBezTo>
                    <a:pt x="790" y="202"/>
                    <a:pt x="788" y="235"/>
                    <a:pt x="798" y="260"/>
                  </a:cubicBezTo>
                  <a:cubicBezTo>
                    <a:pt x="803" y="297"/>
                    <a:pt x="810" y="337"/>
                    <a:pt x="816" y="374"/>
                  </a:cubicBezTo>
                  <a:cubicBezTo>
                    <a:pt x="823" y="413"/>
                    <a:pt x="837" y="447"/>
                    <a:pt x="849" y="480"/>
                  </a:cubicBezTo>
                  <a:cubicBezTo>
                    <a:pt x="864" y="522"/>
                    <a:pt x="877" y="563"/>
                    <a:pt x="895" y="601"/>
                  </a:cubicBezTo>
                  <a:cubicBezTo>
                    <a:pt x="919" y="650"/>
                    <a:pt x="952" y="695"/>
                    <a:pt x="973" y="747"/>
                  </a:cubicBezTo>
                  <a:cubicBezTo>
                    <a:pt x="979" y="752"/>
                    <a:pt x="983" y="759"/>
                    <a:pt x="980" y="765"/>
                  </a:cubicBezTo>
                  <a:cubicBezTo>
                    <a:pt x="978" y="770"/>
                    <a:pt x="971" y="770"/>
                    <a:pt x="965" y="773"/>
                  </a:cubicBezTo>
                  <a:cubicBezTo>
                    <a:pt x="956" y="777"/>
                    <a:pt x="945" y="785"/>
                    <a:pt x="932" y="789"/>
                  </a:cubicBezTo>
                  <a:cubicBezTo>
                    <a:pt x="908" y="797"/>
                    <a:pt x="883" y="808"/>
                    <a:pt x="865" y="818"/>
                  </a:cubicBezTo>
                  <a:cubicBezTo>
                    <a:pt x="856" y="823"/>
                    <a:pt x="839" y="825"/>
                    <a:pt x="831" y="833"/>
                  </a:cubicBezTo>
                  <a:cubicBezTo>
                    <a:pt x="789" y="838"/>
                    <a:pt x="729" y="860"/>
                    <a:pt x="681" y="871"/>
                  </a:cubicBezTo>
                  <a:cubicBezTo>
                    <a:pt x="677" y="871"/>
                    <a:pt x="678" y="875"/>
                    <a:pt x="676" y="876"/>
                  </a:cubicBezTo>
                  <a:cubicBezTo>
                    <a:pt x="662" y="874"/>
                    <a:pt x="648" y="880"/>
                    <a:pt x="633" y="882"/>
                  </a:cubicBezTo>
                  <a:cubicBezTo>
                    <a:pt x="566" y="894"/>
                    <a:pt x="496" y="902"/>
                    <a:pt x="433" y="930"/>
                  </a:cubicBezTo>
                  <a:cubicBezTo>
                    <a:pt x="390" y="949"/>
                    <a:pt x="345" y="963"/>
                    <a:pt x="307" y="982"/>
                  </a:cubicBezTo>
                  <a:cubicBezTo>
                    <a:pt x="269" y="1001"/>
                    <a:pt x="238" y="1027"/>
                    <a:pt x="206" y="1046"/>
                  </a:cubicBezTo>
                  <a:cubicBezTo>
                    <a:pt x="199" y="1037"/>
                    <a:pt x="196" y="1025"/>
                    <a:pt x="191" y="1014"/>
                  </a:cubicBezTo>
                  <a:cubicBezTo>
                    <a:pt x="185" y="1001"/>
                    <a:pt x="177" y="986"/>
                    <a:pt x="170" y="971"/>
                  </a:cubicBezTo>
                  <a:cubicBezTo>
                    <a:pt x="167" y="965"/>
                    <a:pt x="166" y="957"/>
                    <a:pt x="164" y="951"/>
                  </a:cubicBezTo>
                  <a:cubicBezTo>
                    <a:pt x="147" y="910"/>
                    <a:pt x="130" y="866"/>
                    <a:pt x="112" y="821"/>
                  </a:cubicBezTo>
                  <a:cubicBezTo>
                    <a:pt x="109" y="815"/>
                    <a:pt x="105" y="809"/>
                    <a:pt x="103" y="804"/>
                  </a:cubicBezTo>
                  <a:cubicBezTo>
                    <a:pt x="102" y="800"/>
                    <a:pt x="103" y="794"/>
                    <a:pt x="102" y="790"/>
                  </a:cubicBezTo>
                  <a:cubicBezTo>
                    <a:pt x="93" y="762"/>
                    <a:pt x="82" y="730"/>
                    <a:pt x="73" y="699"/>
                  </a:cubicBezTo>
                  <a:cubicBezTo>
                    <a:pt x="68" y="683"/>
                    <a:pt x="63" y="666"/>
                    <a:pt x="58" y="650"/>
                  </a:cubicBezTo>
                  <a:cubicBezTo>
                    <a:pt x="55" y="641"/>
                    <a:pt x="51" y="632"/>
                    <a:pt x="49" y="623"/>
                  </a:cubicBezTo>
                  <a:cubicBezTo>
                    <a:pt x="47" y="613"/>
                    <a:pt x="48" y="603"/>
                    <a:pt x="46" y="592"/>
                  </a:cubicBezTo>
                  <a:cubicBezTo>
                    <a:pt x="40" y="559"/>
                    <a:pt x="29" y="526"/>
                    <a:pt x="23" y="491"/>
                  </a:cubicBezTo>
                  <a:cubicBezTo>
                    <a:pt x="20" y="473"/>
                    <a:pt x="18" y="455"/>
                    <a:pt x="16" y="435"/>
                  </a:cubicBezTo>
                  <a:cubicBezTo>
                    <a:pt x="11" y="404"/>
                    <a:pt x="8" y="374"/>
                    <a:pt x="7" y="343"/>
                  </a:cubicBezTo>
                  <a:cubicBezTo>
                    <a:pt x="6" y="324"/>
                    <a:pt x="0" y="305"/>
                    <a:pt x="4" y="288"/>
                  </a:cubicBezTo>
                  <a:cubicBezTo>
                    <a:pt x="42" y="272"/>
                    <a:pt x="83" y="247"/>
                    <a:pt x="131" y="234"/>
                  </a:cubicBezTo>
                  <a:cubicBezTo>
                    <a:pt x="140" y="228"/>
                    <a:pt x="154" y="222"/>
                    <a:pt x="164" y="221"/>
                  </a:cubicBezTo>
                  <a:cubicBezTo>
                    <a:pt x="194" y="205"/>
                    <a:pt x="231" y="196"/>
                    <a:pt x="267" y="186"/>
                  </a:cubicBezTo>
                  <a:cubicBezTo>
                    <a:pt x="300" y="178"/>
                    <a:pt x="334" y="161"/>
                    <a:pt x="363" y="159"/>
                  </a:cubicBezTo>
                  <a:cubicBezTo>
                    <a:pt x="371" y="154"/>
                    <a:pt x="382" y="151"/>
                    <a:pt x="393" y="149"/>
                  </a:cubicBezTo>
                  <a:cubicBezTo>
                    <a:pt x="388" y="129"/>
                    <a:pt x="371" y="101"/>
                    <a:pt x="369" y="79"/>
                  </a:cubicBezTo>
                  <a:cubicBezTo>
                    <a:pt x="367" y="54"/>
                    <a:pt x="382" y="37"/>
                    <a:pt x="394" y="17"/>
                  </a:cubicBezTo>
                  <a:cubicBezTo>
                    <a:pt x="408" y="16"/>
                    <a:pt x="422" y="4"/>
                    <a:pt x="439" y="2"/>
                  </a:cubicBezTo>
                  <a:cubicBezTo>
                    <a:pt x="460" y="0"/>
                    <a:pt x="474" y="7"/>
                    <a:pt x="493" y="14"/>
                  </a:cubicBezTo>
                  <a:cubicBezTo>
                    <a:pt x="499" y="26"/>
                    <a:pt x="511" y="33"/>
                    <a:pt x="519" y="44"/>
                  </a:cubicBezTo>
                  <a:cubicBezTo>
                    <a:pt x="530" y="62"/>
                    <a:pt x="533" y="86"/>
                    <a:pt x="546" y="104"/>
                  </a:cubicBezTo>
                  <a:close/>
                  <a:moveTo>
                    <a:pt x="483" y="254"/>
                  </a:moveTo>
                  <a:cubicBezTo>
                    <a:pt x="476" y="241"/>
                    <a:pt x="469" y="224"/>
                    <a:pt x="463" y="209"/>
                  </a:cubicBezTo>
                  <a:cubicBezTo>
                    <a:pt x="453" y="186"/>
                    <a:pt x="445" y="162"/>
                    <a:pt x="447" y="137"/>
                  </a:cubicBezTo>
                  <a:cubicBezTo>
                    <a:pt x="455" y="124"/>
                    <a:pt x="469" y="121"/>
                    <a:pt x="488" y="125"/>
                  </a:cubicBezTo>
                  <a:cubicBezTo>
                    <a:pt x="509" y="154"/>
                    <a:pt x="533" y="211"/>
                    <a:pt x="547" y="252"/>
                  </a:cubicBezTo>
                  <a:cubicBezTo>
                    <a:pt x="558" y="282"/>
                    <a:pt x="583" y="334"/>
                    <a:pt x="562" y="357"/>
                  </a:cubicBezTo>
                  <a:cubicBezTo>
                    <a:pt x="560" y="359"/>
                    <a:pt x="547" y="371"/>
                    <a:pt x="540" y="372"/>
                  </a:cubicBezTo>
                  <a:cubicBezTo>
                    <a:pt x="532" y="373"/>
                    <a:pt x="514" y="370"/>
                    <a:pt x="509" y="366"/>
                  </a:cubicBezTo>
                  <a:cubicBezTo>
                    <a:pt x="503" y="362"/>
                    <a:pt x="503" y="353"/>
                    <a:pt x="498" y="349"/>
                  </a:cubicBezTo>
                  <a:cubicBezTo>
                    <a:pt x="457" y="259"/>
                    <a:pt x="412" y="180"/>
                    <a:pt x="397" y="64"/>
                  </a:cubicBezTo>
                  <a:cubicBezTo>
                    <a:pt x="405" y="49"/>
                    <a:pt x="420" y="41"/>
                    <a:pt x="435" y="33"/>
                  </a:cubicBezTo>
                  <a:cubicBezTo>
                    <a:pt x="454" y="31"/>
                    <a:pt x="470" y="39"/>
                    <a:pt x="485" y="44"/>
                  </a:cubicBezTo>
                  <a:cubicBezTo>
                    <a:pt x="494" y="58"/>
                    <a:pt x="506" y="69"/>
                    <a:pt x="514" y="84"/>
                  </a:cubicBezTo>
                  <a:cubicBezTo>
                    <a:pt x="519" y="94"/>
                    <a:pt x="520" y="107"/>
                    <a:pt x="529" y="114"/>
                  </a:cubicBezTo>
                  <a:cubicBezTo>
                    <a:pt x="530" y="110"/>
                    <a:pt x="532" y="114"/>
                    <a:pt x="534" y="112"/>
                  </a:cubicBezTo>
                  <a:cubicBezTo>
                    <a:pt x="529" y="83"/>
                    <a:pt x="515" y="64"/>
                    <a:pt x="501" y="39"/>
                  </a:cubicBezTo>
                  <a:cubicBezTo>
                    <a:pt x="495" y="36"/>
                    <a:pt x="489" y="31"/>
                    <a:pt x="485" y="24"/>
                  </a:cubicBezTo>
                  <a:cubicBezTo>
                    <a:pt x="475" y="20"/>
                    <a:pt x="460" y="12"/>
                    <a:pt x="443" y="14"/>
                  </a:cubicBezTo>
                  <a:cubicBezTo>
                    <a:pt x="430" y="16"/>
                    <a:pt x="415" y="23"/>
                    <a:pt x="400" y="28"/>
                  </a:cubicBezTo>
                  <a:cubicBezTo>
                    <a:pt x="387" y="40"/>
                    <a:pt x="377" y="59"/>
                    <a:pt x="382" y="82"/>
                  </a:cubicBezTo>
                  <a:cubicBezTo>
                    <a:pt x="391" y="102"/>
                    <a:pt x="395" y="127"/>
                    <a:pt x="404" y="148"/>
                  </a:cubicBezTo>
                  <a:cubicBezTo>
                    <a:pt x="407" y="170"/>
                    <a:pt x="416" y="183"/>
                    <a:pt x="417" y="201"/>
                  </a:cubicBezTo>
                  <a:cubicBezTo>
                    <a:pt x="432" y="236"/>
                    <a:pt x="440" y="274"/>
                    <a:pt x="455" y="307"/>
                  </a:cubicBezTo>
                  <a:cubicBezTo>
                    <a:pt x="467" y="334"/>
                    <a:pt x="485" y="365"/>
                    <a:pt x="505" y="382"/>
                  </a:cubicBezTo>
                  <a:cubicBezTo>
                    <a:pt x="514" y="382"/>
                    <a:pt x="520" y="387"/>
                    <a:pt x="530" y="388"/>
                  </a:cubicBezTo>
                  <a:cubicBezTo>
                    <a:pt x="538" y="384"/>
                    <a:pt x="554" y="385"/>
                    <a:pt x="561" y="383"/>
                  </a:cubicBezTo>
                  <a:cubicBezTo>
                    <a:pt x="562" y="378"/>
                    <a:pt x="569" y="376"/>
                    <a:pt x="575" y="373"/>
                  </a:cubicBezTo>
                  <a:cubicBezTo>
                    <a:pt x="592" y="351"/>
                    <a:pt x="583" y="321"/>
                    <a:pt x="576" y="293"/>
                  </a:cubicBezTo>
                  <a:cubicBezTo>
                    <a:pt x="574" y="285"/>
                    <a:pt x="575" y="278"/>
                    <a:pt x="572" y="271"/>
                  </a:cubicBezTo>
                  <a:cubicBezTo>
                    <a:pt x="562" y="240"/>
                    <a:pt x="546" y="205"/>
                    <a:pt x="536" y="181"/>
                  </a:cubicBezTo>
                  <a:cubicBezTo>
                    <a:pt x="529" y="163"/>
                    <a:pt x="520" y="146"/>
                    <a:pt x="511" y="132"/>
                  </a:cubicBezTo>
                  <a:cubicBezTo>
                    <a:pt x="508" y="125"/>
                    <a:pt x="504" y="117"/>
                    <a:pt x="501" y="114"/>
                  </a:cubicBezTo>
                  <a:cubicBezTo>
                    <a:pt x="482" y="93"/>
                    <a:pt x="450" y="108"/>
                    <a:pt x="434" y="125"/>
                  </a:cubicBezTo>
                  <a:cubicBezTo>
                    <a:pt x="425" y="160"/>
                    <a:pt x="440" y="190"/>
                    <a:pt x="452" y="220"/>
                  </a:cubicBezTo>
                  <a:cubicBezTo>
                    <a:pt x="456" y="232"/>
                    <a:pt x="463" y="245"/>
                    <a:pt x="470" y="256"/>
                  </a:cubicBezTo>
                  <a:cubicBezTo>
                    <a:pt x="477" y="267"/>
                    <a:pt x="482" y="285"/>
                    <a:pt x="494" y="283"/>
                  </a:cubicBezTo>
                  <a:cubicBezTo>
                    <a:pt x="498" y="274"/>
                    <a:pt x="488" y="264"/>
                    <a:pt x="483" y="254"/>
                  </a:cubicBezTo>
                  <a:close/>
                  <a:moveTo>
                    <a:pt x="501" y="83"/>
                  </a:moveTo>
                  <a:cubicBezTo>
                    <a:pt x="496" y="73"/>
                    <a:pt x="485" y="58"/>
                    <a:pt x="478" y="53"/>
                  </a:cubicBezTo>
                  <a:cubicBezTo>
                    <a:pt x="468" y="47"/>
                    <a:pt x="448" y="41"/>
                    <a:pt x="438" y="44"/>
                  </a:cubicBezTo>
                  <a:cubicBezTo>
                    <a:pt x="432" y="46"/>
                    <a:pt x="428" y="53"/>
                    <a:pt x="423" y="56"/>
                  </a:cubicBezTo>
                  <a:cubicBezTo>
                    <a:pt x="417" y="59"/>
                    <a:pt x="409" y="60"/>
                    <a:pt x="407" y="68"/>
                  </a:cubicBezTo>
                  <a:cubicBezTo>
                    <a:pt x="405" y="75"/>
                    <a:pt x="407" y="88"/>
                    <a:pt x="408" y="94"/>
                  </a:cubicBezTo>
                  <a:cubicBezTo>
                    <a:pt x="411" y="111"/>
                    <a:pt x="419" y="129"/>
                    <a:pt x="424" y="143"/>
                  </a:cubicBezTo>
                  <a:cubicBezTo>
                    <a:pt x="422" y="113"/>
                    <a:pt x="451" y="96"/>
                    <a:pt x="475" y="95"/>
                  </a:cubicBezTo>
                  <a:cubicBezTo>
                    <a:pt x="492" y="95"/>
                    <a:pt x="502" y="107"/>
                    <a:pt x="513" y="114"/>
                  </a:cubicBezTo>
                  <a:cubicBezTo>
                    <a:pt x="508" y="101"/>
                    <a:pt x="509" y="95"/>
                    <a:pt x="501" y="83"/>
                  </a:cubicBezTo>
                  <a:close/>
                  <a:moveTo>
                    <a:pt x="724" y="83"/>
                  </a:moveTo>
                  <a:cubicBezTo>
                    <a:pt x="712" y="89"/>
                    <a:pt x="695" y="86"/>
                    <a:pt x="679" y="88"/>
                  </a:cubicBezTo>
                  <a:cubicBezTo>
                    <a:pt x="664" y="90"/>
                    <a:pt x="649" y="97"/>
                    <a:pt x="637" y="98"/>
                  </a:cubicBezTo>
                  <a:cubicBezTo>
                    <a:pt x="630" y="99"/>
                    <a:pt x="624" y="97"/>
                    <a:pt x="617" y="98"/>
                  </a:cubicBezTo>
                  <a:cubicBezTo>
                    <a:pt x="583" y="104"/>
                    <a:pt x="554" y="118"/>
                    <a:pt x="520" y="127"/>
                  </a:cubicBezTo>
                  <a:cubicBezTo>
                    <a:pt x="537" y="150"/>
                    <a:pt x="551" y="192"/>
                    <a:pt x="566" y="225"/>
                  </a:cubicBezTo>
                  <a:cubicBezTo>
                    <a:pt x="578" y="275"/>
                    <a:pt x="609" y="334"/>
                    <a:pt x="590" y="381"/>
                  </a:cubicBezTo>
                  <a:cubicBezTo>
                    <a:pt x="575" y="393"/>
                    <a:pt x="552" y="393"/>
                    <a:pt x="531" y="401"/>
                  </a:cubicBezTo>
                  <a:cubicBezTo>
                    <a:pt x="528" y="399"/>
                    <a:pt x="523" y="398"/>
                    <a:pt x="520" y="396"/>
                  </a:cubicBezTo>
                  <a:cubicBezTo>
                    <a:pt x="493" y="395"/>
                    <a:pt x="479" y="372"/>
                    <a:pt x="469" y="353"/>
                  </a:cubicBezTo>
                  <a:cubicBezTo>
                    <a:pt x="438" y="297"/>
                    <a:pt x="413" y="219"/>
                    <a:pt x="397" y="159"/>
                  </a:cubicBezTo>
                  <a:cubicBezTo>
                    <a:pt x="384" y="161"/>
                    <a:pt x="372" y="166"/>
                    <a:pt x="362" y="169"/>
                  </a:cubicBezTo>
                  <a:cubicBezTo>
                    <a:pt x="344" y="174"/>
                    <a:pt x="333" y="178"/>
                    <a:pt x="320" y="181"/>
                  </a:cubicBezTo>
                  <a:cubicBezTo>
                    <a:pt x="308" y="184"/>
                    <a:pt x="297" y="189"/>
                    <a:pt x="286" y="193"/>
                  </a:cubicBezTo>
                  <a:cubicBezTo>
                    <a:pt x="264" y="200"/>
                    <a:pt x="241" y="203"/>
                    <a:pt x="219" y="210"/>
                  </a:cubicBezTo>
                  <a:cubicBezTo>
                    <a:pt x="205" y="214"/>
                    <a:pt x="192" y="222"/>
                    <a:pt x="179" y="227"/>
                  </a:cubicBezTo>
                  <a:cubicBezTo>
                    <a:pt x="143" y="241"/>
                    <a:pt x="107" y="251"/>
                    <a:pt x="72" y="270"/>
                  </a:cubicBezTo>
                  <a:cubicBezTo>
                    <a:pt x="52" y="271"/>
                    <a:pt x="37" y="289"/>
                    <a:pt x="16" y="293"/>
                  </a:cubicBezTo>
                  <a:cubicBezTo>
                    <a:pt x="15" y="350"/>
                    <a:pt x="20" y="408"/>
                    <a:pt x="31" y="472"/>
                  </a:cubicBezTo>
                  <a:cubicBezTo>
                    <a:pt x="35" y="496"/>
                    <a:pt x="46" y="519"/>
                    <a:pt x="49" y="545"/>
                  </a:cubicBezTo>
                  <a:cubicBezTo>
                    <a:pt x="54" y="583"/>
                    <a:pt x="61" y="620"/>
                    <a:pt x="72" y="657"/>
                  </a:cubicBezTo>
                  <a:cubicBezTo>
                    <a:pt x="83" y="695"/>
                    <a:pt x="90" y="734"/>
                    <a:pt x="102" y="769"/>
                  </a:cubicBezTo>
                  <a:cubicBezTo>
                    <a:pt x="111" y="798"/>
                    <a:pt x="123" y="827"/>
                    <a:pt x="134" y="853"/>
                  </a:cubicBezTo>
                  <a:cubicBezTo>
                    <a:pt x="144" y="877"/>
                    <a:pt x="153" y="898"/>
                    <a:pt x="161" y="920"/>
                  </a:cubicBezTo>
                  <a:cubicBezTo>
                    <a:pt x="176" y="960"/>
                    <a:pt x="192" y="1000"/>
                    <a:pt x="212" y="1033"/>
                  </a:cubicBezTo>
                  <a:cubicBezTo>
                    <a:pt x="268" y="984"/>
                    <a:pt x="343" y="959"/>
                    <a:pt x="409" y="930"/>
                  </a:cubicBezTo>
                  <a:cubicBezTo>
                    <a:pt x="480" y="899"/>
                    <a:pt x="564" y="889"/>
                    <a:pt x="642" y="870"/>
                  </a:cubicBezTo>
                  <a:cubicBezTo>
                    <a:pt x="678" y="861"/>
                    <a:pt x="705" y="852"/>
                    <a:pt x="735" y="843"/>
                  </a:cubicBezTo>
                  <a:cubicBezTo>
                    <a:pt x="767" y="833"/>
                    <a:pt x="800" y="826"/>
                    <a:pt x="830" y="814"/>
                  </a:cubicBezTo>
                  <a:cubicBezTo>
                    <a:pt x="860" y="803"/>
                    <a:pt x="887" y="788"/>
                    <a:pt x="916" y="780"/>
                  </a:cubicBezTo>
                  <a:cubicBezTo>
                    <a:pt x="927" y="768"/>
                    <a:pt x="951" y="764"/>
                    <a:pt x="965" y="757"/>
                  </a:cubicBezTo>
                  <a:cubicBezTo>
                    <a:pt x="960" y="735"/>
                    <a:pt x="944" y="721"/>
                    <a:pt x="933" y="702"/>
                  </a:cubicBezTo>
                  <a:cubicBezTo>
                    <a:pt x="921" y="678"/>
                    <a:pt x="907" y="657"/>
                    <a:pt x="897" y="635"/>
                  </a:cubicBezTo>
                  <a:cubicBezTo>
                    <a:pt x="875" y="584"/>
                    <a:pt x="854" y="535"/>
                    <a:pt x="838" y="483"/>
                  </a:cubicBezTo>
                  <a:cubicBezTo>
                    <a:pt x="830" y="459"/>
                    <a:pt x="820" y="436"/>
                    <a:pt x="814" y="412"/>
                  </a:cubicBezTo>
                  <a:cubicBezTo>
                    <a:pt x="807" y="385"/>
                    <a:pt x="804" y="356"/>
                    <a:pt x="799" y="327"/>
                  </a:cubicBezTo>
                  <a:cubicBezTo>
                    <a:pt x="795" y="301"/>
                    <a:pt x="788" y="274"/>
                    <a:pt x="783" y="246"/>
                  </a:cubicBezTo>
                  <a:cubicBezTo>
                    <a:pt x="772" y="189"/>
                    <a:pt x="780" y="133"/>
                    <a:pt x="762" y="79"/>
                  </a:cubicBezTo>
                  <a:cubicBezTo>
                    <a:pt x="761" y="79"/>
                    <a:pt x="760" y="79"/>
                    <a:pt x="759" y="79"/>
                  </a:cubicBezTo>
                  <a:cubicBezTo>
                    <a:pt x="741" y="81"/>
                    <a:pt x="738" y="86"/>
                    <a:pt x="724" y="83"/>
                  </a:cubicBezTo>
                  <a:close/>
                  <a:moveTo>
                    <a:pt x="527" y="362"/>
                  </a:moveTo>
                  <a:cubicBezTo>
                    <a:pt x="534" y="363"/>
                    <a:pt x="547" y="357"/>
                    <a:pt x="546" y="354"/>
                  </a:cubicBezTo>
                  <a:cubicBezTo>
                    <a:pt x="558" y="347"/>
                    <a:pt x="560" y="329"/>
                    <a:pt x="559" y="315"/>
                  </a:cubicBezTo>
                  <a:cubicBezTo>
                    <a:pt x="533" y="254"/>
                    <a:pt x="517" y="185"/>
                    <a:pt x="481" y="137"/>
                  </a:cubicBezTo>
                  <a:cubicBezTo>
                    <a:pt x="469" y="135"/>
                    <a:pt x="462" y="133"/>
                    <a:pt x="458" y="140"/>
                  </a:cubicBezTo>
                  <a:cubicBezTo>
                    <a:pt x="462" y="140"/>
                    <a:pt x="458" y="141"/>
                    <a:pt x="458" y="141"/>
                  </a:cubicBezTo>
                  <a:cubicBezTo>
                    <a:pt x="453" y="175"/>
                    <a:pt x="471" y="193"/>
                    <a:pt x="479" y="219"/>
                  </a:cubicBezTo>
                  <a:cubicBezTo>
                    <a:pt x="482" y="229"/>
                    <a:pt x="485" y="232"/>
                    <a:pt x="488" y="240"/>
                  </a:cubicBezTo>
                  <a:cubicBezTo>
                    <a:pt x="489" y="243"/>
                    <a:pt x="489" y="247"/>
                    <a:pt x="490" y="250"/>
                  </a:cubicBezTo>
                  <a:cubicBezTo>
                    <a:pt x="498" y="266"/>
                    <a:pt x="521" y="279"/>
                    <a:pt x="503" y="295"/>
                  </a:cubicBezTo>
                  <a:cubicBezTo>
                    <a:pt x="498" y="293"/>
                    <a:pt x="490" y="297"/>
                    <a:pt x="484" y="298"/>
                  </a:cubicBezTo>
                  <a:cubicBezTo>
                    <a:pt x="496" y="315"/>
                    <a:pt x="505" y="359"/>
                    <a:pt x="527" y="362"/>
                  </a:cubicBezTo>
                  <a:close/>
                </a:path>
              </a:pathLst>
            </a:custGeom>
            <a:solidFill>
              <a:srgbClr val="005188"/>
            </a:solidFill>
            <a:ln w="9525">
              <a:solidFill>
                <a:schemeClr val="bg1"/>
              </a:solidFill>
              <a:round/>
            </a:ln>
          </p:spPr>
          <p:txBody>
            <a:bodyPr vert="horz" wrap="square" lIns="91440" tIns="45720" rIns="91440" bIns="45720" numCol="1" anchor="t" anchorCtr="0" compatLnSpc="1"/>
            <a:p>
              <a:endParaRPr lang="zh-CN" altLang="en-US">
                <a:solidFill>
                  <a:srgbClr val="005188"/>
                </a:solidFill>
                <a:cs typeface="+mn-ea"/>
                <a:sym typeface="+mn-lt"/>
              </a:endParaRPr>
            </a:p>
          </p:txBody>
        </p:sp>
        <p:sp>
          <p:nvSpPr>
            <p:cNvPr id="11" name="TextBox 13"/>
            <p:cNvSpPr txBox="1"/>
            <p:nvPr/>
          </p:nvSpPr>
          <p:spPr>
            <a:xfrm>
              <a:off x="5540915" y="2984620"/>
              <a:ext cx="739523" cy="922020"/>
            </a:xfrm>
            <a:prstGeom prst="rect">
              <a:avLst/>
            </a:prstGeom>
            <a:noFill/>
          </p:spPr>
          <p:txBody>
            <a:bodyPr wrap="square" rtlCol="0">
              <a:spAutoFit/>
            </a:bodyPr>
            <a:p>
              <a:r>
                <a:rPr lang="en-US" altLang="zh-CN" sz="5400" dirty="0" smtClean="0">
                  <a:solidFill>
                    <a:srgbClr val="005188"/>
                  </a:solidFill>
                  <a:cs typeface="+mn-ea"/>
                  <a:sym typeface="+mn-lt"/>
                </a:rPr>
                <a:t>2</a:t>
              </a:r>
              <a:endParaRPr lang="zh-CN" altLang="en-US" sz="5400" dirty="0">
                <a:solidFill>
                  <a:srgbClr val="005188"/>
                </a:solidFill>
                <a:cs typeface="+mn-ea"/>
                <a:sym typeface="+mn-lt"/>
              </a:endParaRPr>
            </a:p>
          </p:txBody>
        </p:sp>
      </p:grpSp>
      <p:sp>
        <p:nvSpPr>
          <p:cNvPr id="13" name="文本框 12"/>
          <p:cNvSpPr txBox="1"/>
          <p:nvPr/>
        </p:nvSpPr>
        <p:spPr>
          <a:xfrm>
            <a:off x="7484110" y="5029200"/>
            <a:ext cx="3226435" cy="460375"/>
          </a:xfrm>
          <a:prstGeom prst="rect">
            <a:avLst/>
          </a:prstGeom>
          <a:noFill/>
        </p:spPr>
        <p:txBody>
          <a:bodyPr wrap="square" rtlCol="0">
            <a:spAutoFit/>
          </a:bodyPr>
          <a:p>
            <a:pPr algn="ctr"/>
            <a:r>
              <a:rPr lang="zh-CN" altLang="en-US" sz="2400" b="1" dirty="0">
                <a:solidFill>
                  <a:srgbClr val="005188"/>
                </a:solidFill>
                <a:cs typeface="+mn-ea"/>
                <a:sym typeface="+mn-lt"/>
              </a:rPr>
              <a:t>影响因素</a:t>
            </a:r>
            <a:endParaRPr lang="zh-CN" altLang="en-US" sz="2400" b="1" dirty="0">
              <a:solidFill>
                <a:srgbClr val="005188"/>
              </a:solidFill>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p14:dur="9"/>
    </mc:Choice>
    <mc:Fallback>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2"/>
          <p:cNvSpPr txBox="1"/>
          <p:nvPr/>
        </p:nvSpPr>
        <p:spPr>
          <a:xfrm>
            <a:off x="1192479" y="292682"/>
            <a:ext cx="2737705" cy="425183"/>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zh-CN" altLang="en-US" sz="3200" b="0" dirty="0" smtClean="0">
              <a:solidFill>
                <a:srgbClr val="005188"/>
              </a:solidFill>
              <a:latin typeface="+mn-lt"/>
              <a:ea typeface="+mn-ea"/>
              <a:cs typeface="+mn-ea"/>
              <a:sym typeface="+mn-lt"/>
            </a:endParaRPr>
          </a:p>
        </p:txBody>
      </p:sp>
      <p:sp>
        <p:nvSpPr>
          <p:cNvPr id="19" name="文本框 18"/>
          <p:cNvSpPr txBox="1"/>
          <p:nvPr/>
        </p:nvSpPr>
        <p:spPr>
          <a:xfrm>
            <a:off x="542925" y="1021715"/>
            <a:ext cx="10991215" cy="5169535"/>
          </a:xfrm>
          <a:prstGeom prst="rect">
            <a:avLst/>
          </a:prstGeom>
          <a:noFill/>
        </p:spPr>
        <p:txBody>
          <a:bodyPr wrap="square" rtlCol="0">
            <a:spAutoFit/>
          </a:bodyPr>
          <a:p>
            <a:pPr marL="342900" indent="-342900">
              <a:lnSpc>
                <a:spcPct val="150000"/>
              </a:lnSpc>
              <a:buClr>
                <a:srgbClr val="5B9BD5"/>
              </a:buClr>
              <a:buFont typeface="Arial" panose="020B0604020202020204" pitchFamily="34" charset="0"/>
              <a:buChar char="•"/>
            </a:pPr>
            <a:r>
              <a:rPr lang="en-US" altLang="zh-CN" sz="2000">
                <a:solidFill>
                  <a:schemeClr val="accent1">
                    <a:lumMod val="75000"/>
                  </a:schemeClr>
                </a:solidFill>
                <a:sym typeface="+mn-ea"/>
              </a:rPr>
              <a:t>         [3]XT</a:t>
            </a:r>
            <a:r>
              <a:rPr lang="zh-CN" altLang="en-US" sz="2000">
                <a:solidFill>
                  <a:schemeClr val="accent1">
                    <a:lumMod val="75000"/>
                  </a:schemeClr>
                </a:solidFill>
                <a:sym typeface="+mn-ea"/>
              </a:rPr>
              <a:t>存储了所有时间戳的趋势性信息，放置了每一个时间点之前对应周内时间前四周的流量数据，其对应的数据维度是（</a:t>
            </a:r>
            <a:r>
              <a:rPr lang="en-US" altLang="zh-CN" sz="2000">
                <a:solidFill>
                  <a:schemeClr val="accent1">
                    <a:lumMod val="75000"/>
                  </a:schemeClr>
                </a:solidFill>
                <a:sym typeface="+mn-ea"/>
              </a:rPr>
              <a:t>3720</a:t>
            </a:r>
            <a:r>
              <a:rPr lang="zh-CN" altLang="en-US" sz="2000">
                <a:solidFill>
                  <a:schemeClr val="accent1">
                    <a:lumMod val="75000"/>
                  </a:schemeClr>
                </a:solidFill>
                <a:sym typeface="+mn-ea"/>
              </a:rPr>
              <a:t>，</a:t>
            </a:r>
            <a:r>
              <a:rPr lang="en-US" altLang="zh-CN" sz="2000">
                <a:solidFill>
                  <a:schemeClr val="accent1">
                    <a:lumMod val="75000"/>
                  </a:schemeClr>
                </a:solidFill>
                <a:sym typeface="+mn-ea"/>
              </a:rPr>
              <a:t>8</a:t>
            </a:r>
            <a:r>
              <a:rPr lang="zh-CN" altLang="en-US" sz="2000">
                <a:solidFill>
                  <a:schemeClr val="accent1">
                    <a:lumMod val="75000"/>
                  </a:schemeClr>
                </a:solidFill>
                <a:sym typeface="+mn-ea"/>
              </a:rPr>
              <a:t>，</a:t>
            </a:r>
            <a:r>
              <a:rPr lang="en-US" altLang="zh-CN" sz="2000">
                <a:solidFill>
                  <a:schemeClr val="accent1">
                    <a:lumMod val="75000"/>
                  </a:schemeClr>
                </a:solidFill>
                <a:sym typeface="+mn-ea"/>
              </a:rPr>
              <a:t>16</a:t>
            </a:r>
            <a:r>
              <a:rPr lang="zh-CN" altLang="en-US" sz="2000">
                <a:solidFill>
                  <a:schemeClr val="accent1">
                    <a:lumMod val="75000"/>
                  </a:schemeClr>
                </a:solidFill>
                <a:sym typeface="+mn-ea"/>
              </a:rPr>
              <a:t>，</a:t>
            </a:r>
            <a:r>
              <a:rPr lang="en-US" altLang="zh-CN" sz="2000">
                <a:solidFill>
                  <a:schemeClr val="accent1">
                    <a:lumMod val="75000"/>
                  </a:schemeClr>
                </a:solidFill>
                <a:sym typeface="+mn-ea"/>
              </a:rPr>
              <a:t>8</a:t>
            </a:r>
            <a:r>
              <a:rPr lang="zh-CN" altLang="en-US" sz="2000">
                <a:solidFill>
                  <a:schemeClr val="accent1">
                    <a:lumMod val="75000"/>
                  </a:schemeClr>
                </a:solidFill>
                <a:sym typeface="+mn-ea"/>
              </a:rPr>
              <a:t>），第二维度是</a:t>
            </a:r>
            <a:r>
              <a:rPr lang="en-US" altLang="zh-CN" sz="2000">
                <a:solidFill>
                  <a:schemeClr val="accent1">
                    <a:lumMod val="75000"/>
                  </a:schemeClr>
                </a:solidFill>
                <a:sym typeface="+mn-ea"/>
              </a:rPr>
              <a:t>4*2</a:t>
            </a:r>
            <a:r>
              <a:rPr lang="zh-CN" altLang="en-US" sz="2000">
                <a:solidFill>
                  <a:schemeClr val="accent1">
                    <a:lumMod val="75000"/>
                  </a:schemeClr>
                </a:solidFill>
                <a:sym typeface="+mn-ea"/>
              </a:rPr>
              <a:t>表示有三个出入流量矩阵信息。</a:t>
            </a:r>
            <a:endParaRPr lang="zh-CN" altLang="en-US" sz="2000">
              <a:solidFill>
                <a:schemeClr val="accent1">
                  <a:lumMod val="75000"/>
                </a:schemeClr>
              </a:solidFill>
              <a:sym typeface="+mn-ea"/>
            </a:endParaRPr>
          </a:p>
          <a:p>
            <a:pPr marL="342900" indent="-342900">
              <a:lnSpc>
                <a:spcPct val="150000"/>
              </a:lnSpc>
              <a:buClr>
                <a:srgbClr val="5B9BD5"/>
              </a:buClr>
              <a:buFont typeface="Arial" panose="020B0604020202020204" pitchFamily="34" charset="0"/>
              <a:buChar char="•"/>
            </a:pPr>
            <a:endParaRPr lang="zh-CN" altLang="en-US" sz="2000">
              <a:solidFill>
                <a:schemeClr val="accent1">
                  <a:lumMod val="75000"/>
                </a:schemeClr>
              </a:solidFill>
              <a:sym typeface="+mn-ea"/>
            </a:endParaRPr>
          </a:p>
          <a:p>
            <a:pPr indent="0">
              <a:lnSpc>
                <a:spcPct val="150000"/>
              </a:lnSpc>
              <a:buClr>
                <a:srgbClr val="5B9BD5"/>
              </a:buClr>
              <a:buFont typeface="Arial" panose="020B0604020202020204" pitchFamily="34" charset="0"/>
              <a:buNone/>
            </a:pPr>
            <a:r>
              <a:rPr lang="zh-CN" altLang="en-US" sz="2000">
                <a:solidFill>
                  <a:schemeClr val="accent1">
                    <a:lumMod val="75000"/>
                  </a:schemeClr>
                </a:solidFill>
                <a:sym typeface="+mn-ea"/>
              </a:rPr>
              <a:t>              </a:t>
            </a:r>
            <a:r>
              <a:rPr lang="en-US" altLang="zh-CN" sz="2000">
                <a:solidFill>
                  <a:schemeClr val="accent1">
                    <a:lumMod val="75000"/>
                  </a:schemeClr>
                </a:solidFill>
                <a:sym typeface="+mn-ea"/>
              </a:rPr>
              <a:t>[4]Y</a:t>
            </a:r>
            <a:r>
              <a:rPr lang="zh-CN" altLang="en-US" sz="2000">
                <a:solidFill>
                  <a:schemeClr val="accent1">
                    <a:lumMod val="75000"/>
                  </a:schemeClr>
                </a:solidFill>
                <a:sym typeface="+mn-ea"/>
              </a:rPr>
              <a:t>存储了每个时间戳的交通流量数据，对应的维度是（</a:t>
            </a:r>
            <a:r>
              <a:rPr lang="en-US" altLang="zh-CN" sz="2000">
                <a:solidFill>
                  <a:schemeClr val="accent1">
                    <a:lumMod val="75000"/>
                  </a:schemeClr>
                </a:solidFill>
                <a:sym typeface="+mn-ea"/>
              </a:rPr>
              <a:t>3720</a:t>
            </a:r>
            <a:r>
              <a:rPr lang="zh-CN" altLang="en-US" sz="2000">
                <a:solidFill>
                  <a:schemeClr val="accent1">
                    <a:lumMod val="75000"/>
                  </a:schemeClr>
                </a:solidFill>
                <a:sym typeface="+mn-ea"/>
              </a:rPr>
              <a:t>，</a:t>
            </a:r>
            <a:r>
              <a:rPr lang="en-US" altLang="zh-CN" sz="2000">
                <a:solidFill>
                  <a:schemeClr val="accent1">
                    <a:lumMod val="75000"/>
                  </a:schemeClr>
                </a:solidFill>
                <a:sym typeface="+mn-ea"/>
              </a:rPr>
              <a:t>2</a:t>
            </a:r>
            <a:r>
              <a:rPr lang="zh-CN" altLang="en-US" sz="2000">
                <a:solidFill>
                  <a:schemeClr val="accent1">
                    <a:lumMod val="75000"/>
                  </a:schemeClr>
                </a:solidFill>
                <a:sym typeface="+mn-ea"/>
              </a:rPr>
              <a:t>，</a:t>
            </a:r>
            <a:r>
              <a:rPr lang="en-US" altLang="zh-CN" sz="2000">
                <a:solidFill>
                  <a:schemeClr val="accent1">
                    <a:lumMod val="75000"/>
                  </a:schemeClr>
                </a:solidFill>
                <a:sym typeface="+mn-ea"/>
              </a:rPr>
              <a:t>16</a:t>
            </a:r>
            <a:r>
              <a:rPr lang="zh-CN" altLang="en-US" sz="2000">
                <a:solidFill>
                  <a:schemeClr val="accent1">
                    <a:lumMod val="75000"/>
                  </a:schemeClr>
                </a:solidFill>
                <a:sym typeface="+mn-ea"/>
              </a:rPr>
              <a:t>，</a:t>
            </a:r>
            <a:r>
              <a:rPr lang="en-US" altLang="zh-CN" sz="2000">
                <a:solidFill>
                  <a:schemeClr val="accent1">
                    <a:lumMod val="75000"/>
                  </a:schemeClr>
                </a:solidFill>
                <a:sym typeface="+mn-ea"/>
              </a:rPr>
              <a:t>8</a:t>
            </a:r>
            <a:r>
              <a:rPr lang="zh-CN" altLang="en-US" sz="2000">
                <a:solidFill>
                  <a:schemeClr val="accent1">
                    <a:lumMod val="75000"/>
                  </a:schemeClr>
                </a:solidFill>
                <a:sym typeface="+mn-ea"/>
              </a:rPr>
              <a:t>），用来当做实际数据，检验模型的预测结果。</a:t>
            </a:r>
            <a:endParaRPr lang="zh-CN" altLang="en-US" sz="2000">
              <a:solidFill>
                <a:schemeClr val="accent1">
                  <a:lumMod val="75000"/>
                </a:schemeClr>
              </a:solidFill>
              <a:sym typeface="+mn-ea"/>
            </a:endParaRPr>
          </a:p>
          <a:p>
            <a:pPr indent="0">
              <a:lnSpc>
                <a:spcPct val="150000"/>
              </a:lnSpc>
              <a:buClr>
                <a:srgbClr val="5B9BD5"/>
              </a:buClr>
              <a:buFont typeface="Arial" panose="020B0604020202020204" pitchFamily="34" charset="0"/>
              <a:buNone/>
            </a:pPr>
            <a:r>
              <a:rPr lang="zh-CN" altLang="en-US" sz="2000">
                <a:solidFill>
                  <a:schemeClr val="accent1">
                    <a:lumMod val="75000"/>
                  </a:schemeClr>
                </a:solidFill>
                <a:sym typeface="+mn-ea"/>
              </a:rPr>
              <a:t>              </a:t>
            </a:r>
            <a:r>
              <a:rPr lang="en-US" altLang="zh-CN" sz="2000">
                <a:solidFill>
                  <a:schemeClr val="accent1">
                    <a:lumMod val="75000"/>
                  </a:schemeClr>
                </a:solidFill>
                <a:sym typeface="+mn-ea"/>
              </a:rPr>
              <a:t>[5]metadata_dim</a:t>
            </a:r>
            <a:r>
              <a:rPr lang="zh-CN" altLang="en-US" sz="2000">
                <a:solidFill>
                  <a:schemeClr val="accent1">
                    <a:lumMod val="75000"/>
                  </a:schemeClr>
                </a:solidFill>
                <a:sym typeface="+mn-ea"/>
              </a:rPr>
              <a:t>存放的是外部因素，这里系统中只考虑了所处星期天和是否为工作日带来的影响，对应的维度是（</a:t>
            </a:r>
            <a:r>
              <a:rPr lang="en-US" altLang="zh-CN" sz="2000">
                <a:solidFill>
                  <a:schemeClr val="accent1">
                    <a:lumMod val="75000"/>
                  </a:schemeClr>
                </a:solidFill>
                <a:sym typeface="+mn-ea"/>
              </a:rPr>
              <a:t>3720</a:t>
            </a:r>
            <a:r>
              <a:rPr lang="zh-CN" altLang="en-US" sz="2000">
                <a:solidFill>
                  <a:schemeClr val="accent1">
                    <a:lumMod val="75000"/>
                  </a:schemeClr>
                </a:solidFill>
                <a:sym typeface="+mn-ea"/>
              </a:rPr>
              <a:t>，</a:t>
            </a:r>
            <a:r>
              <a:rPr lang="en-US" altLang="zh-CN" sz="2000">
                <a:solidFill>
                  <a:schemeClr val="accent1">
                    <a:lumMod val="75000"/>
                  </a:schemeClr>
                </a:solidFill>
                <a:sym typeface="+mn-ea"/>
              </a:rPr>
              <a:t>8</a:t>
            </a:r>
            <a:r>
              <a:rPr lang="zh-CN" altLang="en-US" sz="2000">
                <a:solidFill>
                  <a:schemeClr val="accent1">
                    <a:lumMod val="75000"/>
                  </a:schemeClr>
                </a:solidFill>
                <a:sym typeface="+mn-ea"/>
              </a:rPr>
              <a:t>），放置了每个时间点对应的影响因素向量，这个长度为</a:t>
            </a:r>
            <a:r>
              <a:rPr lang="en-US" altLang="zh-CN" sz="2000">
                <a:solidFill>
                  <a:schemeClr val="accent1">
                    <a:lumMod val="75000"/>
                  </a:schemeClr>
                </a:solidFill>
                <a:sym typeface="+mn-ea"/>
              </a:rPr>
              <a:t>8</a:t>
            </a:r>
            <a:r>
              <a:rPr lang="zh-CN" altLang="en-US" sz="2000">
                <a:solidFill>
                  <a:schemeClr val="accent1">
                    <a:lumMod val="75000"/>
                  </a:schemeClr>
                </a:solidFill>
                <a:sym typeface="+mn-ea"/>
              </a:rPr>
              <a:t>的矩阵含义为：</a:t>
            </a:r>
            <a:r>
              <a:rPr lang="en-US" altLang="zh-CN" sz="2000">
                <a:solidFill>
                  <a:schemeClr val="accent1">
                    <a:lumMod val="75000"/>
                  </a:schemeClr>
                </a:solidFill>
                <a:sym typeface="+mn-ea"/>
              </a:rPr>
              <a:t>[is </a:t>
            </a:r>
            <a:r>
              <a:rPr lang="zh-CN" altLang="en-US" sz="2000">
                <a:solidFill>
                  <a:schemeClr val="accent1">
                    <a:lumMod val="75000"/>
                  </a:schemeClr>
                </a:solidFill>
                <a:sym typeface="+mn-ea"/>
              </a:rPr>
              <a:t>周一</a:t>
            </a:r>
            <a:r>
              <a:rPr lang="en-US" altLang="zh-CN" sz="2000">
                <a:solidFill>
                  <a:schemeClr val="accent1">
                    <a:lumMod val="75000"/>
                  </a:schemeClr>
                </a:solidFill>
                <a:sym typeface="+mn-ea"/>
              </a:rPr>
              <a:t>?</a:t>
            </a:r>
            <a:r>
              <a:rPr lang="zh-CN" altLang="en-US" sz="2000">
                <a:solidFill>
                  <a:schemeClr val="accent1">
                    <a:lumMod val="75000"/>
                  </a:schemeClr>
                </a:solidFill>
                <a:sym typeface="+mn-ea"/>
              </a:rPr>
              <a:t>、</a:t>
            </a:r>
            <a:r>
              <a:rPr lang="en-US" altLang="zh-CN" sz="2000">
                <a:solidFill>
                  <a:schemeClr val="accent1">
                    <a:lumMod val="75000"/>
                  </a:schemeClr>
                </a:solidFill>
                <a:sym typeface="+mn-ea"/>
              </a:rPr>
              <a:t>is </a:t>
            </a:r>
            <a:r>
              <a:rPr lang="zh-CN" altLang="en-US" sz="2000">
                <a:solidFill>
                  <a:schemeClr val="accent1">
                    <a:lumMod val="75000"/>
                  </a:schemeClr>
                </a:solidFill>
                <a:sym typeface="+mn-ea"/>
              </a:rPr>
              <a:t>周二</a:t>
            </a:r>
            <a:r>
              <a:rPr lang="en-US" altLang="zh-CN" sz="2000">
                <a:solidFill>
                  <a:schemeClr val="accent1">
                    <a:lumMod val="75000"/>
                  </a:schemeClr>
                </a:solidFill>
                <a:sym typeface="+mn-ea"/>
              </a:rPr>
              <a:t>?</a:t>
            </a:r>
            <a:r>
              <a:rPr lang="zh-CN" altLang="en-US" sz="2000">
                <a:solidFill>
                  <a:schemeClr val="accent1">
                    <a:lumMod val="75000"/>
                  </a:schemeClr>
                </a:solidFill>
                <a:sym typeface="+mn-ea"/>
              </a:rPr>
              <a:t>、</a:t>
            </a:r>
            <a:r>
              <a:rPr lang="en-US" altLang="zh-CN" sz="2000">
                <a:solidFill>
                  <a:schemeClr val="accent1">
                    <a:lumMod val="75000"/>
                  </a:schemeClr>
                </a:solidFill>
                <a:sym typeface="+mn-ea"/>
              </a:rPr>
              <a:t>is </a:t>
            </a:r>
            <a:r>
              <a:rPr lang="zh-CN" altLang="en-US" sz="2000">
                <a:solidFill>
                  <a:schemeClr val="accent1">
                    <a:lumMod val="75000"/>
                  </a:schemeClr>
                </a:solidFill>
                <a:sym typeface="+mn-ea"/>
              </a:rPr>
              <a:t>周三</a:t>
            </a:r>
            <a:r>
              <a:rPr lang="en-US" altLang="zh-CN" sz="2000">
                <a:solidFill>
                  <a:schemeClr val="accent1">
                    <a:lumMod val="75000"/>
                  </a:schemeClr>
                </a:solidFill>
                <a:sym typeface="+mn-ea"/>
              </a:rPr>
              <a:t>?</a:t>
            </a:r>
            <a:r>
              <a:rPr lang="zh-CN" altLang="en-US" sz="2000">
                <a:solidFill>
                  <a:schemeClr val="accent1">
                    <a:lumMod val="75000"/>
                  </a:schemeClr>
                </a:solidFill>
                <a:sym typeface="+mn-ea"/>
              </a:rPr>
              <a:t>、</a:t>
            </a:r>
            <a:r>
              <a:rPr lang="en-US" altLang="zh-CN" sz="2000">
                <a:solidFill>
                  <a:schemeClr val="accent1">
                    <a:lumMod val="75000"/>
                  </a:schemeClr>
                </a:solidFill>
                <a:sym typeface="+mn-ea"/>
              </a:rPr>
              <a:t>is </a:t>
            </a:r>
            <a:r>
              <a:rPr lang="zh-CN" altLang="en-US" sz="2000">
                <a:solidFill>
                  <a:schemeClr val="accent1">
                    <a:lumMod val="75000"/>
                  </a:schemeClr>
                </a:solidFill>
                <a:sym typeface="+mn-ea"/>
              </a:rPr>
              <a:t>周四</a:t>
            </a:r>
            <a:r>
              <a:rPr lang="en-US" altLang="zh-CN" sz="2000">
                <a:solidFill>
                  <a:schemeClr val="accent1">
                    <a:lumMod val="75000"/>
                  </a:schemeClr>
                </a:solidFill>
                <a:sym typeface="+mn-ea"/>
              </a:rPr>
              <a:t>?</a:t>
            </a:r>
            <a:r>
              <a:rPr lang="zh-CN" altLang="en-US" sz="2000">
                <a:solidFill>
                  <a:schemeClr val="accent1">
                    <a:lumMod val="75000"/>
                  </a:schemeClr>
                </a:solidFill>
                <a:sym typeface="+mn-ea"/>
              </a:rPr>
              <a:t>、</a:t>
            </a:r>
            <a:r>
              <a:rPr lang="en-US" altLang="zh-CN" sz="2000">
                <a:solidFill>
                  <a:schemeClr val="accent1">
                    <a:lumMod val="75000"/>
                  </a:schemeClr>
                </a:solidFill>
                <a:sym typeface="+mn-ea"/>
              </a:rPr>
              <a:t>is </a:t>
            </a:r>
            <a:r>
              <a:rPr lang="zh-CN" altLang="en-US" sz="2000">
                <a:solidFill>
                  <a:schemeClr val="accent1">
                    <a:lumMod val="75000"/>
                  </a:schemeClr>
                </a:solidFill>
                <a:sym typeface="+mn-ea"/>
              </a:rPr>
              <a:t>周五</a:t>
            </a:r>
            <a:r>
              <a:rPr lang="en-US" altLang="zh-CN" sz="2000">
                <a:solidFill>
                  <a:schemeClr val="accent1">
                    <a:lumMod val="75000"/>
                  </a:schemeClr>
                </a:solidFill>
                <a:sym typeface="+mn-ea"/>
              </a:rPr>
              <a:t>?</a:t>
            </a:r>
            <a:r>
              <a:rPr lang="zh-CN" altLang="en-US" sz="2000">
                <a:solidFill>
                  <a:schemeClr val="accent1">
                    <a:lumMod val="75000"/>
                  </a:schemeClr>
                </a:solidFill>
                <a:sym typeface="+mn-ea"/>
              </a:rPr>
              <a:t>、</a:t>
            </a:r>
            <a:r>
              <a:rPr lang="en-US" altLang="zh-CN" sz="2000">
                <a:solidFill>
                  <a:schemeClr val="accent1">
                    <a:lumMod val="75000"/>
                  </a:schemeClr>
                </a:solidFill>
                <a:sym typeface="+mn-ea"/>
              </a:rPr>
              <a:t>is </a:t>
            </a:r>
            <a:r>
              <a:rPr lang="zh-CN" altLang="en-US" sz="2000">
                <a:solidFill>
                  <a:schemeClr val="accent1">
                    <a:lumMod val="75000"/>
                  </a:schemeClr>
                </a:solidFill>
                <a:sym typeface="+mn-ea"/>
              </a:rPr>
              <a:t>周六</a:t>
            </a:r>
            <a:r>
              <a:rPr lang="en-US" altLang="zh-CN" sz="2000">
                <a:solidFill>
                  <a:schemeClr val="accent1">
                    <a:lumMod val="75000"/>
                  </a:schemeClr>
                </a:solidFill>
                <a:sym typeface="+mn-ea"/>
              </a:rPr>
              <a:t>?</a:t>
            </a:r>
            <a:r>
              <a:rPr lang="zh-CN" altLang="en-US" sz="2000">
                <a:solidFill>
                  <a:schemeClr val="accent1">
                    <a:lumMod val="75000"/>
                  </a:schemeClr>
                </a:solidFill>
                <a:sym typeface="+mn-ea"/>
              </a:rPr>
              <a:t>、</a:t>
            </a:r>
            <a:r>
              <a:rPr lang="en-US" altLang="zh-CN" sz="2000">
                <a:solidFill>
                  <a:schemeClr val="accent1">
                    <a:lumMod val="75000"/>
                  </a:schemeClr>
                </a:solidFill>
                <a:sym typeface="+mn-ea"/>
              </a:rPr>
              <a:t>is </a:t>
            </a:r>
            <a:r>
              <a:rPr lang="zh-CN" altLang="en-US" sz="2000">
                <a:solidFill>
                  <a:schemeClr val="accent1">
                    <a:lumMod val="75000"/>
                  </a:schemeClr>
                </a:solidFill>
                <a:sym typeface="+mn-ea"/>
              </a:rPr>
              <a:t>周日</a:t>
            </a:r>
            <a:r>
              <a:rPr lang="en-US" altLang="zh-CN" sz="2000">
                <a:solidFill>
                  <a:schemeClr val="accent1">
                    <a:lumMod val="75000"/>
                  </a:schemeClr>
                </a:solidFill>
                <a:sym typeface="+mn-ea"/>
              </a:rPr>
              <a:t>?</a:t>
            </a:r>
            <a:r>
              <a:rPr lang="zh-CN" altLang="en-US" sz="2000">
                <a:solidFill>
                  <a:schemeClr val="accent1">
                    <a:lumMod val="75000"/>
                  </a:schemeClr>
                </a:solidFill>
                <a:sym typeface="+mn-ea"/>
              </a:rPr>
              <a:t>、</a:t>
            </a:r>
            <a:r>
              <a:rPr lang="en-US" altLang="zh-CN" sz="2000">
                <a:solidFill>
                  <a:schemeClr val="accent1">
                    <a:lumMod val="75000"/>
                  </a:schemeClr>
                </a:solidFill>
                <a:sym typeface="+mn-ea"/>
              </a:rPr>
              <a:t>is </a:t>
            </a:r>
            <a:r>
              <a:rPr lang="zh-CN" altLang="en-US" sz="2000">
                <a:solidFill>
                  <a:schemeClr val="accent1">
                    <a:lumMod val="75000"/>
                  </a:schemeClr>
                </a:solidFill>
                <a:sym typeface="+mn-ea"/>
              </a:rPr>
              <a:t>工作日</a:t>
            </a:r>
            <a:r>
              <a:rPr lang="en-US" altLang="zh-CN" sz="2000">
                <a:solidFill>
                  <a:schemeClr val="accent1">
                    <a:lumMod val="75000"/>
                  </a:schemeClr>
                </a:solidFill>
                <a:sym typeface="+mn-ea"/>
              </a:rPr>
              <a:t>?]</a:t>
            </a:r>
            <a:endParaRPr lang="en-US" altLang="zh-CN" sz="2000">
              <a:solidFill>
                <a:schemeClr val="accent1">
                  <a:lumMod val="75000"/>
                </a:schemeClr>
              </a:solidFill>
              <a:sym typeface="+mn-ea"/>
            </a:endParaRPr>
          </a:p>
          <a:p>
            <a:pPr indent="0">
              <a:lnSpc>
                <a:spcPct val="150000"/>
              </a:lnSpc>
              <a:buClr>
                <a:srgbClr val="5B9BD5"/>
              </a:buClr>
              <a:buFont typeface="Arial" panose="020B0604020202020204" pitchFamily="34" charset="0"/>
              <a:buNone/>
            </a:pPr>
            <a:r>
              <a:rPr lang="zh-CN" altLang="en-US" sz="2000">
                <a:solidFill>
                  <a:schemeClr val="accent1">
                    <a:lumMod val="75000"/>
                  </a:schemeClr>
                </a:solidFill>
                <a:sym typeface="+mn-ea"/>
              </a:rPr>
              <a:t>比如</a:t>
            </a:r>
            <a:r>
              <a:rPr lang="en-US" altLang="zh-CN" sz="2000">
                <a:solidFill>
                  <a:schemeClr val="accent1">
                    <a:lumMod val="75000"/>
                  </a:schemeClr>
                </a:solidFill>
                <a:sym typeface="+mn-ea"/>
              </a:rPr>
              <a:t>2014</a:t>
            </a:r>
            <a:r>
              <a:rPr lang="zh-CN" altLang="en-US" sz="2000">
                <a:solidFill>
                  <a:schemeClr val="accent1">
                    <a:lumMod val="75000"/>
                  </a:schemeClr>
                </a:solidFill>
                <a:sym typeface="+mn-ea"/>
              </a:rPr>
              <a:t>年</a:t>
            </a:r>
            <a:r>
              <a:rPr lang="en-US" altLang="zh-CN" sz="2000">
                <a:solidFill>
                  <a:schemeClr val="accent1">
                    <a:lumMod val="75000"/>
                  </a:schemeClr>
                </a:solidFill>
                <a:sym typeface="+mn-ea"/>
              </a:rPr>
              <a:t>4</a:t>
            </a:r>
            <a:r>
              <a:rPr lang="zh-CN" altLang="en-US" sz="2000">
                <a:solidFill>
                  <a:schemeClr val="accent1">
                    <a:lumMod val="75000"/>
                  </a:schemeClr>
                </a:solidFill>
                <a:sym typeface="+mn-ea"/>
              </a:rPr>
              <a:t>月</a:t>
            </a:r>
            <a:r>
              <a:rPr lang="en-US" altLang="zh-CN" sz="2000">
                <a:solidFill>
                  <a:schemeClr val="accent1">
                    <a:lumMod val="75000"/>
                  </a:schemeClr>
                </a:solidFill>
                <a:sym typeface="+mn-ea"/>
              </a:rPr>
              <a:t>29</a:t>
            </a:r>
            <a:r>
              <a:rPr lang="zh-CN" altLang="en-US" sz="2000">
                <a:solidFill>
                  <a:schemeClr val="accent1">
                    <a:lumMod val="75000"/>
                  </a:schemeClr>
                </a:solidFill>
                <a:sym typeface="+mn-ea"/>
              </a:rPr>
              <a:t>日对应的向量为</a:t>
            </a:r>
            <a:r>
              <a:rPr lang="en-US" altLang="zh-CN" sz="2000">
                <a:solidFill>
                  <a:schemeClr val="accent1">
                    <a:lumMod val="75000"/>
                  </a:schemeClr>
                </a:solidFill>
                <a:sym typeface="+mn-ea"/>
              </a:rPr>
              <a:t>[0 1 0 0 0 0 0 1]</a:t>
            </a:r>
            <a:endParaRPr lang="en-US" altLang="zh-CN" sz="2000">
              <a:solidFill>
                <a:schemeClr val="accent1">
                  <a:lumMod val="75000"/>
                </a:schemeClr>
              </a:solidFill>
              <a:sym typeface="+mn-ea"/>
            </a:endParaRPr>
          </a:p>
          <a:p>
            <a:pPr indent="0">
              <a:lnSpc>
                <a:spcPct val="150000"/>
              </a:lnSpc>
              <a:buClr>
                <a:srgbClr val="5B9BD5"/>
              </a:buClr>
              <a:buFont typeface="Arial" panose="020B0604020202020204" pitchFamily="34" charset="0"/>
              <a:buNone/>
            </a:pPr>
            <a:r>
              <a:rPr lang="en-US" altLang="zh-CN" sz="2000">
                <a:solidFill>
                  <a:schemeClr val="accent1">
                    <a:lumMod val="75000"/>
                  </a:schemeClr>
                </a:solidFill>
                <a:sym typeface="+mn-ea"/>
              </a:rPr>
              <a:t>              [6]timestamp_Y</a:t>
            </a:r>
            <a:r>
              <a:rPr lang="zh-CN" altLang="en-US" sz="2000">
                <a:solidFill>
                  <a:schemeClr val="accent1">
                    <a:lumMod val="75000"/>
                  </a:schemeClr>
                </a:solidFill>
                <a:sym typeface="+mn-ea"/>
              </a:rPr>
              <a:t>存放每个时间戳对应的时间点，每个时间点都是类似下面的结构：</a:t>
            </a:r>
            <a:endParaRPr lang="zh-CN" altLang="en-US" sz="2000">
              <a:solidFill>
                <a:schemeClr val="accent1">
                  <a:lumMod val="75000"/>
                </a:schemeClr>
              </a:solidFill>
              <a:sym typeface="+mn-ea"/>
            </a:endParaRPr>
          </a:p>
        </p:txBody>
      </p:sp>
      <p:sp>
        <p:nvSpPr>
          <p:cNvPr id="3" name="文本占位符 2"/>
          <p:cNvSpPr txBox="1"/>
          <p:nvPr/>
        </p:nvSpPr>
        <p:spPr>
          <a:xfrm>
            <a:off x="1192530" y="292735"/>
            <a:ext cx="7259320" cy="425450"/>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3200" b="0" dirty="0" smtClean="0">
                <a:solidFill>
                  <a:srgbClr val="005188"/>
                </a:solidFill>
                <a:latin typeface="+mn-lt"/>
                <a:ea typeface="+mn-ea"/>
                <a:cs typeface="+mn-ea"/>
                <a:sym typeface="+mn-ea"/>
              </a:rPr>
              <a:t>2</a:t>
            </a:r>
            <a:r>
              <a:rPr lang="zh-CN" altLang="en-US" sz="3200" b="0" dirty="0" smtClean="0">
                <a:solidFill>
                  <a:srgbClr val="005188"/>
                </a:solidFill>
                <a:latin typeface="+mn-lt"/>
                <a:ea typeface="+mn-ea"/>
                <a:cs typeface="+mn-ea"/>
                <a:sym typeface="+mn-ea"/>
              </a:rPr>
              <a:t>.准备模型输入 </a:t>
            </a:r>
            <a:r>
              <a:rPr lang="en-US" altLang="zh-CN" sz="3200" b="0" dirty="0" smtClean="0">
                <a:solidFill>
                  <a:srgbClr val="005188"/>
                </a:solidFill>
                <a:latin typeface="+mn-lt"/>
                <a:ea typeface="+mn-ea"/>
                <a:cs typeface="+mn-ea"/>
                <a:sym typeface="+mn-ea"/>
              </a:rPr>
              <a:t>— </a:t>
            </a:r>
            <a:r>
              <a:rPr lang="zh-CN" altLang="en-US" sz="3200" b="0" dirty="0" smtClean="0">
                <a:solidFill>
                  <a:srgbClr val="005188"/>
                </a:solidFill>
                <a:latin typeface="+mn-lt"/>
                <a:ea typeface="+mn-ea"/>
                <a:cs typeface="+mn-ea"/>
                <a:sym typeface="+mn-ea"/>
              </a:rPr>
              <a:t>定义数据组合</a:t>
            </a:r>
            <a:endParaRPr lang="zh-CN" altLang="en-US" sz="3200" b="0" dirty="0" smtClean="0">
              <a:solidFill>
                <a:srgbClr val="005188"/>
              </a:solidFill>
              <a:latin typeface="+mn-lt"/>
              <a:ea typeface="+mn-ea"/>
              <a:cs typeface="+mn-ea"/>
              <a:sym typeface="+mn-ea"/>
            </a:endParaRPr>
          </a:p>
          <a:p>
            <a:r>
              <a:rPr lang="en-US" altLang="zh-CN" sz="3200" b="0" dirty="0" smtClean="0">
                <a:solidFill>
                  <a:srgbClr val="005188"/>
                </a:solidFill>
                <a:latin typeface="+mn-lt"/>
                <a:ea typeface="+mn-ea"/>
                <a:cs typeface="+mn-ea"/>
                <a:sym typeface="+mn-lt"/>
              </a:rPr>
              <a:t> </a:t>
            </a:r>
            <a:endParaRPr lang="en-US" altLang="zh-CN" sz="3200" b="0" dirty="0" smtClean="0">
              <a:solidFill>
                <a:srgbClr val="005188"/>
              </a:solidFill>
              <a:latin typeface="+mn-lt"/>
              <a:ea typeface="+mn-ea"/>
              <a:cs typeface="+mn-ea"/>
              <a:sym typeface="+mn-lt"/>
            </a:endParaRPr>
          </a:p>
        </p:txBody>
      </p:sp>
      <p:pic>
        <p:nvPicPr>
          <p:cNvPr id="6" name="图片 5"/>
          <p:cNvPicPr>
            <a:picLocks noChangeAspect="1"/>
          </p:cNvPicPr>
          <p:nvPr/>
        </p:nvPicPr>
        <p:blipFill>
          <a:blip r:embed="rId1"/>
          <a:stretch>
            <a:fillRect/>
          </a:stretch>
        </p:blipFill>
        <p:spPr>
          <a:xfrm>
            <a:off x="3420745" y="2225040"/>
            <a:ext cx="5235575" cy="501015"/>
          </a:xfrm>
          <a:prstGeom prst="rect">
            <a:avLst/>
          </a:prstGeom>
        </p:spPr>
      </p:pic>
      <p:pic>
        <p:nvPicPr>
          <p:cNvPr id="9" name="图片 8"/>
          <p:cNvPicPr>
            <a:picLocks noChangeAspect="1"/>
          </p:cNvPicPr>
          <p:nvPr/>
        </p:nvPicPr>
        <p:blipFill>
          <a:blip r:embed="rId2"/>
          <a:stretch>
            <a:fillRect/>
          </a:stretch>
        </p:blipFill>
        <p:spPr>
          <a:xfrm>
            <a:off x="5125720" y="6191250"/>
            <a:ext cx="1825625" cy="42926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9"/>
    </mc:Choice>
    <mc:Fallback>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2"/>
          <p:cNvSpPr txBox="1"/>
          <p:nvPr/>
        </p:nvSpPr>
        <p:spPr>
          <a:xfrm>
            <a:off x="1192479" y="292682"/>
            <a:ext cx="2737705" cy="425183"/>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zh-CN" altLang="en-US" sz="3200" b="0" dirty="0" smtClean="0">
              <a:solidFill>
                <a:srgbClr val="005188"/>
              </a:solidFill>
              <a:latin typeface="+mn-lt"/>
              <a:ea typeface="+mn-ea"/>
              <a:cs typeface="+mn-ea"/>
              <a:sym typeface="+mn-lt"/>
            </a:endParaRPr>
          </a:p>
        </p:txBody>
      </p:sp>
      <p:sp>
        <p:nvSpPr>
          <p:cNvPr id="3" name="文本占位符 2"/>
          <p:cNvSpPr txBox="1"/>
          <p:nvPr/>
        </p:nvSpPr>
        <p:spPr>
          <a:xfrm>
            <a:off x="1192530" y="292735"/>
            <a:ext cx="5913755" cy="425450"/>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3200" b="0" dirty="0" smtClean="0">
                <a:solidFill>
                  <a:srgbClr val="005188"/>
                </a:solidFill>
                <a:latin typeface="+mn-lt"/>
                <a:ea typeface="+mn-ea"/>
                <a:cs typeface="+mn-ea"/>
                <a:sym typeface="+mn-ea"/>
              </a:rPr>
              <a:t>2</a:t>
            </a:r>
            <a:r>
              <a:rPr lang="zh-CN" altLang="en-US" sz="3200" b="0" dirty="0" smtClean="0">
                <a:solidFill>
                  <a:srgbClr val="005188"/>
                </a:solidFill>
                <a:latin typeface="+mn-lt"/>
                <a:ea typeface="+mn-ea"/>
                <a:cs typeface="+mn-ea"/>
                <a:sym typeface="+mn-ea"/>
              </a:rPr>
              <a:t>.准备模型输入 </a:t>
            </a:r>
            <a:r>
              <a:rPr lang="en-US" altLang="zh-CN" sz="3200" b="0" dirty="0" smtClean="0">
                <a:solidFill>
                  <a:srgbClr val="005188"/>
                </a:solidFill>
                <a:latin typeface="+mn-lt"/>
                <a:ea typeface="+mn-ea"/>
                <a:cs typeface="+mn-ea"/>
                <a:sym typeface="+mn-ea"/>
              </a:rPr>
              <a:t>— </a:t>
            </a:r>
            <a:r>
              <a:rPr lang="zh-CN" altLang="en-US" sz="3200" b="0" dirty="0" smtClean="0">
                <a:solidFill>
                  <a:srgbClr val="005188"/>
                </a:solidFill>
                <a:latin typeface="+mn-lt"/>
                <a:ea typeface="+mn-ea"/>
                <a:cs typeface="+mn-ea"/>
                <a:sym typeface="+mn-ea"/>
              </a:rPr>
              <a:t>数据划分</a:t>
            </a:r>
            <a:endParaRPr lang="zh-CN" altLang="en-US" sz="3200" b="0" dirty="0" smtClean="0">
              <a:solidFill>
                <a:srgbClr val="005188"/>
              </a:solidFill>
              <a:latin typeface="+mn-lt"/>
              <a:ea typeface="+mn-ea"/>
              <a:cs typeface="+mn-ea"/>
              <a:sym typeface="+mn-ea"/>
            </a:endParaRPr>
          </a:p>
          <a:p>
            <a:r>
              <a:rPr lang="en-US" altLang="zh-CN" sz="3200" b="0" dirty="0" smtClean="0">
                <a:solidFill>
                  <a:srgbClr val="005188"/>
                </a:solidFill>
                <a:latin typeface="+mn-lt"/>
                <a:ea typeface="+mn-ea"/>
                <a:cs typeface="+mn-ea"/>
                <a:sym typeface="+mn-lt"/>
              </a:rPr>
              <a:t> </a:t>
            </a:r>
            <a:endParaRPr lang="en-US" altLang="zh-CN" sz="3200" b="0" dirty="0" smtClean="0">
              <a:solidFill>
                <a:srgbClr val="005188"/>
              </a:solidFill>
              <a:latin typeface="+mn-lt"/>
              <a:ea typeface="+mn-ea"/>
              <a:cs typeface="+mn-ea"/>
              <a:sym typeface="+mn-lt"/>
            </a:endParaRPr>
          </a:p>
        </p:txBody>
      </p:sp>
      <p:sp>
        <p:nvSpPr>
          <p:cNvPr id="4" name="文本框 3"/>
          <p:cNvSpPr txBox="1"/>
          <p:nvPr/>
        </p:nvSpPr>
        <p:spPr>
          <a:xfrm>
            <a:off x="542925" y="1021715"/>
            <a:ext cx="10991215" cy="4707890"/>
          </a:xfrm>
          <a:prstGeom prst="rect">
            <a:avLst/>
          </a:prstGeom>
          <a:noFill/>
        </p:spPr>
        <p:txBody>
          <a:bodyPr wrap="square" rtlCol="0">
            <a:spAutoFit/>
          </a:bodyPr>
          <a:p>
            <a:pPr marL="342900" indent="-342900">
              <a:lnSpc>
                <a:spcPct val="150000"/>
              </a:lnSpc>
              <a:buClr>
                <a:srgbClr val="5B9BD5"/>
              </a:buClr>
              <a:buFont typeface="Arial" panose="020B0604020202020204" pitchFamily="34" charset="0"/>
              <a:buChar char="•"/>
            </a:pPr>
            <a:r>
              <a:rPr lang="zh-CN" altLang="en-US" sz="2000">
                <a:solidFill>
                  <a:schemeClr val="accent1">
                    <a:lumMod val="75000"/>
                  </a:schemeClr>
                </a:solidFill>
                <a:sym typeface="+mn-ea"/>
              </a:rPr>
              <a:t>对于上面六个数据列表：</a:t>
            </a:r>
            <a:r>
              <a:rPr lang="en-US" altLang="zh-CN" sz="2000">
                <a:solidFill>
                  <a:schemeClr val="accent1">
                    <a:lumMod val="75000"/>
                  </a:schemeClr>
                </a:solidFill>
                <a:sym typeface="+mn-ea"/>
              </a:rPr>
              <a:t>XC</a:t>
            </a:r>
            <a:r>
              <a:rPr lang="zh-CN" altLang="en-US" sz="2000">
                <a:solidFill>
                  <a:schemeClr val="accent1">
                    <a:lumMod val="75000"/>
                  </a:schemeClr>
                </a:solidFill>
                <a:sym typeface="+mn-ea"/>
              </a:rPr>
              <a:t>、</a:t>
            </a:r>
            <a:r>
              <a:rPr lang="en-US" altLang="zh-CN" sz="2000">
                <a:solidFill>
                  <a:schemeClr val="accent1">
                    <a:lumMod val="75000"/>
                  </a:schemeClr>
                </a:solidFill>
                <a:sym typeface="+mn-ea"/>
              </a:rPr>
              <a:t>XP</a:t>
            </a:r>
            <a:r>
              <a:rPr lang="zh-CN" altLang="en-US" sz="2000">
                <a:solidFill>
                  <a:schemeClr val="accent1">
                    <a:lumMod val="75000"/>
                  </a:schemeClr>
                </a:solidFill>
                <a:sym typeface="+mn-ea"/>
              </a:rPr>
              <a:t>、</a:t>
            </a:r>
            <a:r>
              <a:rPr lang="en-US" altLang="zh-CN" sz="2000">
                <a:solidFill>
                  <a:schemeClr val="accent1">
                    <a:lumMod val="75000"/>
                  </a:schemeClr>
                </a:solidFill>
                <a:sym typeface="+mn-ea"/>
              </a:rPr>
              <a:t>XT</a:t>
            </a:r>
            <a:r>
              <a:rPr lang="zh-CN" altLang="en-US" sz="2000">
                <a:solidFill>
                  <a:schemeClr val="accent1">
                    <a:lumMod val="75000"/>
                  </a:schemeClr>
                </a:solidFill>
                <a:sym typeface="+mn-ea"/>
              </a:rPr>
              <a:t>、</a:t>
            </a:r>
            <a:r>
              <a:rPr lang="en-US" altLang="zh-CN" sz="2000">
                <a:solidFill>
                  <a:schemeClr val="accent1">
                    <a:lumMod val="75000"/>
                  </a:schemeClr>
                </a:solidFill>
                <a:sym typeface="+mn-ea"/>
              </a:rPr>
              <a:t>Y</a:t>
            </a:r>
            <a:r>
              <a:rPr lang="zh-CN" altLang="en-US" sz="2000">
                <a:solidFill>
                  <a:schemeClr val="accent1">
                    <a:lumMod val="75000"/>
                  </a:schemeClr>
                </a:solidFill>
                <a:sym typeface="+mn-ea"/>
              </a:rPr>
              <a:t>、</a:t>
            </a:r>
            <a:r>
              <a:rPr lang="en-US" altLang="zh-CN" sz="2000">
                <a:solidFill>
                  <a:schemeClr val="accent1">
                    <a:lumMod val="75000"/>
                  </a:schemeClr>
                </a:solidFill>
                <a:sym typeface="+mn-ea"/>
              </a:rPr>
              <a:t>timestamp_Y</a:t>
            </a:r>
            <a:r>
              <a:rPr lang="zh-CN" altLang="en-US" sz="2000">
                <a:solidFill>
                  <a:schemeClr val="accent1">
                    <a:lumMod val="75000"/>
                  </a:schemeClr>
                </a:solidFill>
                <a:sym typeface="+mn-ea"/>
              </a:rPr>
              <a:t>、</a:t>
            </a:r>
            <a:r>
              <a:rPr lang="en-US" altLang="zh-CN" sz="2000">
                <a:solidFill>
                  <a:schemeClr val="accent1">
                    <a:lumMod val="75000"/>
                  </a:schemeClr>
                </a:solidFill>
                <a:sym typeface="+mn-ea"/>
              </a:rPr>
              <a:t>metadata_dim</a:t>
            </a:r>
            <a:r>
              <a:rPr lang="zh-CN" altLang="en-US" sz="2000">
                <a:solidFill>
                  <a:schemeClr val="accent1">
                    <a:lumMod val="75000"/>
                  </a:schemeClr>
                </a:solidFill>
                <a:sym typeface="+mn-ea"/>
              </a:rPr>
              <a:t>，为了适应于输入模型以及模型的训练，我们将以上六个数据列表做进一步的组合和划分，并假定使用</a:t>
            </a:r>
            <a:r>
              <a:rPr lang="en-US" altLang="zh-CN" sz="2000">
                <a:solidFill>
                  <a:schemeClr val="accent1">
                    <a:lumMod val="75000"/>
                  </a:schemeClr>
                </a:solidFill>
                <a:sym typeface="+mn-ea"/>
              </a:rPr>
              <a:t>10</a:t>
            </a:r>
            <a:r>
              <a:rPr lang="zh-CN" altLang="en-US" sz="2000">
                <a:solidFill>
                  <a:schemeClr val="accent1">
                    <a:lumMod val="75000"/>
                  </a:schemeClr>
                </a:solidFill>
                <a:sym typeface="+mn-ea"/>
              </a:rPr>
              <a:t>天的数据集作为测试集进行模型效果的检验（</a:t>
            </a:r>
            <a:r>
              <a:rPr lang="en-US" altLang="zh-CN" sz="2000">
                <a:solidFill>
                  <a:schemeClr val="accent1">
                    <a:lumMod val="75000"/>
                  </a:schemeClr>
                </a:solidFill>
                <a:sym typeface="+mn-ea"/>
              </a:rPr>
              <a:t>240</a:t>
            </a:r>
            <a:r>
              <a:rPr lang="zh-CN" altLang="en-US" sz="2000">
                <a:solidFill>
                  <a:schemeClr val="accent1">
                    <a:lumMod val="75000"/>
                  </a:schemeClr>
                </a:solidFill>
                <a:sym typeface="+mn-ea"/>
              </a:rPr>
              <a:t>个时间戳作为测试集，剩余</a:t>
            </a:r>
            <a:r>
              <a:rPr lang="en-US" altLang="zh-CN" sz="2000">
                <a:solidFill>
                  <a:schemeClr val="accent1">
                    <a:lumMod val="75000"/>
                  </a:schemeClr>
                </a:solidFill>
                <a:sym typeface="+mn-ea"/>
              </a:rPr>
              <a:t>3480</a:t>
            </a:r>
            <a:r>
              <a:rPr lang="zh-CN" altLang="en-US" sz="2000">
                <a:solidFill>
                  <a:schemeClr val="accent1">
                    <a:lumMod val="75000"/>
                  </a:schemeClr>
                </a:solidFill>
                <a:sym typeface="+mn-ea"/>
              </a:rPr>
              <a:t>作为训练集），重新划分出的数据组合有：X_train、 Y_train、 X_test、 Y_test、timestamp_train、 timestamp_test，他们各自的含义是：</a:t>
            </a:r>
            <a:endParaRPr lang="zh-CN" altLang="en-US" sz="2000">
              <a:solidFill>
                <a:schemeClr val="accent1">
                  <a:lumMod val="75000"/>
                </a:schemeClr>
              </a:solidFill>
              <a:sym typeface="+mn-ea"/>
            </a:endParaRPr>
          </a:p>
          <a:p>
            <a:pPr indent="0">
              <a:lnSpc>
                <a:spcPct val="150000"/>
              </a:lnSpc>
              <a:buClr>
                <a:srgbClr val="5B9BD5"/>
              </a:buClr>
              <a:buFont typeface="Arial" panose="020B0604020202020204" pitchFamily="34" charset="0"/>
              <a:buNone/>
            </a:pPr>
            <a:r>
              <a:rPr lang="zh-CN" altLang="en-US" sz="2000">
                <a:solidFill>
                  <a:schemeClr val="accent1">
                    <a:lumMod val="75000"/>
                  </a:schemeClr>
                </a:solidFill>
                <a:sym typeface="+mn-ea"/>
              </a:rPr>
              <a:t>                </a:t>
            </a:r>
            <a:r>
              <a:rPr lang="en-US" altLang="zh-CN" sz="2000">
                <a:solidFill>
                  <a:schemeClr val="accent1">
                    <a:lumMod val="75000"/>
                  </a:schemeClr>
                </a:solidFill>
                <a:sym typeface="+mn-ea"/>
              </a:rPr>
              <a:t>[1]X_train</a:t>
            </a:r>
            <a:r>
              <a:rPr lang="zh-CN" altLang="en-US" sz="2000">
                <a:solidFill>
                  <a:schemeClr val="accent1">
                    <a:lumMod val="75000"/>
                  </a:schemeClr>
                </a:solidFill>
                <a:sym typeface="+mn-ea"/>
              </a:rPr>
              <a:t>是指训练时需要输入的特征数据列表，整个列表包含四大部分，分别是相近性数据（维度</a:t>
            </a:r>
            <a:r>
              <a:rPr lang="en-US" altLang="zh-CN" sz="2000">
                <a:solidFill>
                  <a:schemeClr val="accent1">
                    <a:lumMod val="75000"/>
                  </a:schemeClr>
                </a:solidFill>
                <a:sym typeface="+mn-ea"/>
              </a:rPr>
              <a:t>[3480,6,16,8]</a:t>
            </a:r>
            <a:r>
              <a:rPr lang="zh-CN" altLang="en-US" sz="2000">
                <a:solidFill>
                  <a:schemeClr val="accent1">
                    <a:lumMod val="75000"/>
                  </a:schemeClr>
                </a:solidFill>
                <a:sym typeface="+mn-ea"/>
              </a:rPr>
              <a:t>）、周期性数据（维度</a:t>
            </a:r>
            <a:r>
              <a:rPr lang="en-US" altLang="zh-CN" sz="2000">
                <a:solidFill>
                  <a:schemeClr val="accent1">
                    <a:lumMod val="75000"/>
                  </a:schemeClr>
                </a:solidFill>
                <a:sym typeface="+mn-ea"/>
              </a:rPr>
              <a:t>[3480,8,16,8]</a:t>
            </a:r>
            <a:r>
              <a:rPr lang="zh-CN" altLang="en-US" sz="2000">
                <a:solidFill>
                  <a:schemeClr val="accent1">
                    <a:lumMod val="75000"/>
                  </a:schemeClr>
                </a:solidFill>
                <a:sym typeface="+mn-ea"/>
              </a:rPr>
              <a:t>）、趋势性数据（维度</a:t>
            </a:r>
            <a:r>
              <a:rPr lang="en-US" altLang="zh-CN" sz="2000">
                <a:solidFill>
                  <a:schemeClr val="accent1">
                    <a:lumMod val="75000"/>
                  </a:schemeClr>
                </a:solidFill>
                <a:sym typeface="+mn-ea"/>
              </a:rPr>
              <a:t>[3480,8,16,8]</a:t>
            </a:r>
            <a:r>
              <a:rPr lang="zh-CN" altLang="en-US" sz="2000">
                <a:solidFill>
                  <a:schemeClr val="accent1">
                    <a:lumMod val="75000"/>
                  </a:schemeClr>
                </a:solidFill>
                <a:sym typeface="+mn-ea"/>
              </a:rPr>
              <a:t>）外部因素数据（维度</a:t>
            </a:r>
            <a:r>
              <a:rPr lang="en-US" altLang="zh-CN" sz="2000">
                <a:solidFill>
                  <a:schemeClr val="accent1">
                    <a:lumMod val="75000"/>
                  </a:schemeClr>
                </a:solidFill>
                <a:sym typeface="+mn-ea"/>
              </a:rPr>
              <a:t>[3480,8]</a:t>
            </a:r>
            <a:r>
              <a:rPr lang="zh-CN" altLang="en-US" sz="2000">
                <a:solidFill>
                  <a:schemeClr val="accent1">
                    <a:lumMod val="75000"/>
                  </a:schemeClr>
                </a:solidFill>
                <a:sym typeface="+mn-ea"/>
              </a:rPr>
              <a:t>）</a:t>
            </a:r>
            <a:endParaRPr lang="zh-CN" altLang="en-US" sz="2000">
              <a:solidFill>
                <a:schemeClr val="accent1">
                  <a:lumMod val="75000"/>
                </a:schemeClr>
              </a:solidFill>
              <a:sym typeface="+mn-ea"/>
            </a:endParaRPr>
          </a:p>
          <a:p>
            <a:pPr indent="0">
              <a:lnSpc>
                <a:spcPct val="150000"/>
              </a:lnSpc>
              <a:buClr>
                <a:srgbClr val="5B9BD5"/>
              </a:buClr>
              <a:buFont typeface="Arial" panose="020B0604020202020204" pitchFamily="34" charset="0"/>
              <a:buNone/>
            </a:pPr>
            <a:r>
              <a:rPr lang="zh-CN" altLang="en-US" sz="2000">
                <a:solidFill>
                  <a:schemeClr val="accent1">
                    <a:lumMod val="75000"/>
                  </a:schemeClr>
                </a:solidFill>
                <a:sym typeface="+mn-ea"/>
              </a:rPr>
              <a:t>                </a:t>
            </a:r>
            <a:r>
              <a:rPr lang="en-US" altLang="zh-CN" sz="2000">
                <a:solidFill>
                  <a:schemeClr val="accent1">
                    <a:lumMod val="75000"/>
                  </a:schemeClr>
                </a:solidFill>
                <a:sym typeface="+mn-ea"/>
              </a:rPr>
              <a:t>[2]</a:t>
            </a:r>
            <a:r>
              <a:rPr lang="zh-CN" altLang="en-US" sz="2000">
                <a:solidFill>
                  <a:schemeClr val="accent1">
                    <a:lumMod val="75000"/>
                  </a:schemeClr>
                </a:solidFill>
                <a:sym typeface="+mn-ea"/>
              </a:rPr>
              <a:t>Y_train是指训练时需要输入的目标列表，是</a:t>
            </a:r>
            <a:r>
              <a:rPr lang="en-US" altLang="zh-CN" sz="2000">
                <a:solidFill>
                  <a:schemeClr val="accent1">
                    <a:lumMod val="75000"/>
                  </a:schemeClr>
                </a:solidFill>
                <a:sym typeface="+mn-ea"/>
              </a:rPr>
              <a:t>X_train</a:t>
            </a:r>
            <a:r>
              <a:rPr lang="zh-CN" altLang="en-US" sz="2000">
                <a:solidFill>
                  <a:schemeClr val="accent1">
                    <a:lumMod val="75000"/>
                  </a:schemeClr>
                </a:solidFill>
                <a:sym typeface="+mn-ea"/>
              </a:rPr>
              <a:t>对应的实际流量数据结果，其维度是（</a:t>
            </a:r>
            <a:r>
              <a:rPr lang="en-US" altLang="zh-CN" sz="2000">
                <a:solidFill>
                  <a:schemeClr val="accent1">
                    <a:lumMod val="75000"/>
                  </a:schemeClr>
                </a:solidFill>
                <a:sym typeface="+mn-ea"/>
              </a:rPr>
              <a:t>3480,2,16,8</a:t>
            </a:r>
            <a:r>
              <a:rPr lang="zh-CN" altLang="en-US" sz="2000">
                <a:solidFill>
                  <a:schemeClr val="accent1">
                    <a:lumMod val="75000"/>
                  </a:schemeClr>
                </a:solidFill>
                <a:sym typeface="+mn-ea"/>
              </a:rPr>
              <a:t>）</a:t>
            </a:r>
            <a:endParaRPr lang="zh-CN" altLang="en-US" sz="2000">
              <a:solidFill>
                <a:schemeClr val="accent1">
                  <a:lumMod val="75000"/>
                </a:schemeClr>
              </a:solidFill>
              <a:sym typeface="+mn-ea"/>
            </a:endParaRPr>
          </a:p>
        </p:txBody>
      </p:sp>
    </p:spTree>
  </p:cSld>
  <p:clrMapOvr>
    <a:masterClrMapping/>
  </p:clrMapOvr>
  <mc:AlternateContent xmlns:mc="http://schemas.openxmlformats.org/markup-compatibility/2006">
    <mc:Choice xmlns:p14="http://schemas.microsoft.com/office/powerpoint/2010/main" Requires="p14">
      <p:transition p14:dur="9"/>
    </mc:Choice>
    <mc:Fallback>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2"/>
          <p:cNvSpPr txBox="1"/>
          <p:nvPr/>
        </p:nvSpPr>
        <p:spPr>
          <a:xfrm>
            <a:off x="1192479" y="292682"/>
            <a:ext cx="2737705" cy="425183"/>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zh-CN" altLang="en-US" sz="3200" b="0" dirty="0" smtClean="0">
              <a:solidFill>
                <a:srgbClr val="005188"/>
              </a:solidFill>
              <a:latin typeface="+mn-lt"/>
              <a:ea typeface="+mn-ea"/>
              <a:cs typeface="+mn-ea"/>
              <a:sym typeface="+mn-lt"/>
            </a:endParaRPr>
          </a:p>
        </p:txBody>
      </p:sp>
      <p:sp>
        <p:nvSpPr>
          <p:cNvPr id="3" name="文本占位符 2"/>
          <p:cNvSpPr txBox="1"/>
          <p:nvPr/>
        </p:nvSpPr>
        <p:spPr>
          <a:xfrm>
            <a:off x="1192530" y="292735"/>
            <a:ext cx="5913755" cy="425450"/>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3200" b="0" dirty="0" smtClean="0">
                <a:solidFill>
                  <a:srgbClr val="005188"/>
                </a:solidFill>
                <a:latin typeface="+mn-lt"/>
                <a:ea typeface="+mn-ea"/>
                <a:cs typeface="+mn-ea"/>
                <a:sym typeface="+mn-ea"/>
              </a:rPr>
              <a:t>2</a:t>
            </a:r>
            <a:r>
              <a:rPr lang="zh-CN" altLang="en-US" sz="3200" b="0" dirty="0" smtClean="0">
                <a:solidFill>
                  <a:srgbClr val="005188"/>
                </a:solidFill>
                <a:latin typeface="+mn-lt"/>
                <a:ea typeface="+mn-ea"/>
                <a:cs typeface="+mn-ea"/>
                <a:sym typeface="+mn-ea"/>
              </a:rPr>
              <a:t>.准备模型输入 </a:t>
            </a:r>
            <a:r>
              <a:rPr lang="en-US" altLang="zh-CN" sz="3200" b="0" dirty="0" smtClean="0">
                <a:solidFill>
                  <a:srgbClr val="005188"/>
                </a:solidFill>
                <a:latin typeface="+mn-lt"/>
                <a:ea typeface="+mn-ea"/>
                <a:cs typeface="+mn-ea"/>
                <a:sym typeface="+mn-ea"/>
              </a:rPr>
              <a:t>— </a:t>
            </a:r>
            <a:r>
              <a:rPr lang="zh-CN" altLang="en-US" sz="3200" b="0" dirty="0" smtClean="0">
                <a:solidFill>
                  <a:srgbClr val="005188"/>
                </a:solidFill>
                <a:latin typeface="+mn-lt"/>
                <a:ea typeface="+mn-ea"/>
                <a:cs typeface="+mn-ea"/>
                <a:sym typeface="+mn-ea"/>
              </a:rPr>
              <a:t>数据划分</a:t>
            </a:r>
            <a:endParaRPr lang="zh-CN" altLang="en-US" sz="3200" b="0" dirty="0" smtClean="0">
              <a:solidFill>
                <a:srgbClr val="005188"/>
              </a:solidFill>
              <a:latin typeface="+mn-lt"/>
              <a:ea typeface="+mn-ea"/>
              <a:cs typeface="+mn-ea"/>
              <a:sym typeface="+mn-ea"/>
            </a:endParaRPr>
          </a:p>
          <a:p>
            <a:r>
              <a:rPr lang="en-US" altLang="zh-CN" sz="3200" b="0" dirty="0" smtClean="0">
                <a:solidFill>
                  <a:srgbClr val="005188"/>
                </a:solidFill>
                <a:latin typeface="+mn-lt"/>
                <a:ea typeface="+mn-ea"/>
                <a:cs typeface="+mn-ea"/>
                <a:sym typeface="+mn-lt"/>
              </a:rPr>
              <a:t> </a:t>
            </a:r>
            <a:endParaRPr lang="en-US" altLang="zh-CN" sz="3200" b="0" dirty="0" smtClean="0">
              <a:solidFill>
                <a:srgbClr val="005188"/>
              </a:solidFill>
              <a:latin typeface="+mn-lt"/>
              <a:ea typeface="+mn-ea"/>
              <a:cs typeface="+mn-ea"/>
              <a:sym typeface="+mn-lt"/>
            </a:endParaRPr>
          </a:p>
        </p:txBody>
      </p:sp>
      <p:sp>
        <p:nvSpPr>
          <p:cNvPr id="4" name="文本框 3"/>
          <p:cNvSpPr txBox="1"/>
          <p:nvPr/>
        </p:nvSpPr>
        <p:spPr>
          <a:xfrm>
            <a:off x="542925" y="1021715"/>
            <a:ext cx="10991215" cy="5631180"/>
          </a:xfrm>
          <a:prstGeom prst="rect">
            <a:avLst/>
          </a:prstGeom>
          <a:noFill/>
        </p:spPr>
        <p:txBody>
          <a:bodyPr wrap="square" rtlCol="0">
            <a:spAutoFit/>
          </a:bodyPr>
          <a:p>
            <a:pPr indent="0">
              <a:lnSpc>
                <a:spcPct val="150000"/>
              </a:lnSpc>
              <a:buClr>
                <a:srgbClr val="5B9BD5"/>
              </a:buClr>
              <a:buFont typeface="Arial" panose="020B0604020202020204" pitchFamily="34" charset="0"/>
              <a:buNone/>
            </a:pPr>
            <a:r>
              <a:rPr lang="en-US" altLang="zh-CN" sz="2000">
                <a:solidFill>
                  <a:schemeClr val="accent1">
                    <a:lumMod val="75000"/>
                  </a:schemeClr>
                </a:solidFill>
                <a:sym typeface="+mn-ea"/>
              </a:rPr>
              <a:t> </a:t>
            </a:r>
            <a:r>
              <a:rPr lang="zh-CN" altLang="en-US" sz="2000">
                <a:solidFill>
                  <a:schemeClr val="accent1">
                    <a:lumMod val="75000"/>
                  </a:schemeClr>
                </a:solidFill>
                <a:sym typeface="+mn-ea"/>
              </a:rPr>
              <a:t>               </a:t>
            </a:r>
            <a:r>
              <a:rPr lang="en-US" altLang="zh-CN" sz="2000">
                <a:solidFill>
                  <a:schemeClr val="accent1">
                    <a:lumMod val="75000"/>
                  </a:schemeClr>
                </a:solidFill>
                <a:sym typeface="+mn-ea"/>
              </a:rPr>
              <a:t>[3]X</a:t>
            </a:r>
            <a:r>
              <a:rPr lang="en-US" sz="2000">
                <a:solidFill>
                  <a:schemeClr val="accent1">
                    <a:lumMod val="75000"/>
                  </a:schemeClr>
                </a:solidFill>
                <a:sym typeface="+mn-ea"/>
              </a:rPr>
              <a:t>_test</a:t>
            </a:r>
            <a:r>
              <a:rPr lang="zh-CN" altLang="en-US" sz="2000">
                <a:solidFill>
                  <a:schemeClr val="accent1">
                    <a:lumMod val="75000"/>
                  </a:schemeClr>
                </a:solidFill>
                <a:sym typeface="+mn-ea"/>
              </a:rPr>
              <a:t>是测试时准备的特征数据列表，同样包括四部分，分别是相近性数据（维度</a:t>
            </a:r>
            <a:r>
              <a:rPr lang="en-US" altLang="zh-CN" sz="2000">
                <a:solidFill>
                  <a:schemeClr val="accent1">
                    <a:lumMod val="75000"/>
                  </a:schemeClr>
                </a:solidFill>
                <a:sym typeface="+mn-ea"/>
              </a:rPr>
              <a:t>[240,6,16,8]</a:t>
            </a:r>
            <a:r>
              <a:rPr lang="zh-CN" altLang="en-US" sz="2000">
                <a:solidFill>
                  <a:schemeClr val="accent1">
                    <a:lumMod val="75000"/>
                  </a:schemeClr>
                </a:solidFill>
                <a:sym typeface="+mn-ea"/>
              </a:rPr>
              <a:t>）、周期性数据（维度</a:t>
            </a:r>
            <a:r>
              <a:rPr lang="en-US" altLang="zh-CN" sz="2000">
                <a:solidFill>
                  <a:schemeClr val="accent1">
                    <a:lumMod val="75000"/>
                  </a:schemeClr>
                </a:solidFill>
                <a:sym typeface="+mn-ea"/>
              </a:rPr>
              <a:t>[240,8,16,8]</a:t>
            </a:r>
            <a:r>
              <a:rPr lang="zh-CN" altLang="en-US" sz="2000">
                <a:solidFill>
                  <a:schemeClr val="accent1">
                    <a:lumMod val="75000"/>
                  </a:schemeClr>
                </a:solidFill>
                <a:sym typeface="+mn-ea"/>
              </a:rPr>
              <a:t>）、趋势性数据（维度</a:t>
            </a:r>
            <a:r>
              <a:rPr lang="en-US" altLang="zh-CN" sz="2000">
                <a:solidFill>
                  <a:schemeClr val="accent1">
                    <a:lumMod val="75000"/>
                  </a:schemeClr>
                </a:solidFill>
                <a:sym typeface="+mn-ea"/>
              </a:rPr>
              <a:t>[240,8,16,8]</a:t>
            </a:r>
            <a:r>
              <a:rPr lang="zh-CN" altLang="en-US" sz="2000">
                <a:solidFill>
                  <a:schemeClr val="accent1">
                    <a:lumMod val="75000"/>
                  </a:schemeClr>
                </a:solidFill>
                <a:sym typeface="+mn-ea"/>
              </a:rPr>
              <a:t>）外部因素数据（维度</a:t>
            </a:r>
            <a:r>
              <a:rPr lang="en-US" altLang="zh-CN" sz="2000">
                <a:solidFill>
                  <a:schemeClr val="accent1">
                    <a:lumMod val="75000"/>
                  </a:schemeClr>
                </a:solidFill>
                <a:sym typeface="+mn-ea"/>
              </a:rPr>
              <a:t>[240,8]</a:t>
            </a:r>
            <a:r>
              <a:rPr lang="zh-CN" altLang="en-US" sz="2000">
                <a:solidFill>
                  <a:schemeClr val="accent1">
                    <a:lumMod val="75000"/>
                  </a:schemeClr>
                </a:solidFill>
                <a:sym typeface="+mn-ea"/>
              </a:rPr>
              <a:t>）</a:t>
            </a:r>
            <a:endParaRPr lang="zh-CN" altLang="en-US" sz="2000">
              <a:solidFill>
                <a:schemeClr val="accent1">
                  <a:lumMod val="75000"/>
                </a:schemeClr>
              </a:solidFill>
              <a:sym typeface="+mn-ea"/>
            </a:endParaRPr>
          </a:p>
          <a:p>
            <a:pPr indent="0">
              <a:lnSpc>
                <a:spcPct val="150000"/>
              </a:lnSpc>
              <a:buClr>
                <a:srgbClr val="5B9BD5"/>
              </a:buClr>
              <a:buFont typeface="Arial" panose="020B0604020202020204" pitchFamily="34" charset="0"/>
              <a:buNone/>
            </a:pPr>
            <a:r>
              <a:rPr lang="zh-CN" altLang="en-US" sz="2000">
                <a:solidFill>
                  <a:schemeClr val="accent1">
                    <a:lumMod val="75000"/>
                  </a:schemeClr>
                </a:solidFill>
                <a:sym typeface="+mn-ea"/>
              </a:rPr>
              <a:t>                </a:t>
            </a:r>
            <a:r>
              <a:rPr lang="en-US" altLang="zh-CN" sz="2000">
                <a:solidFill>
                  <a:schemeClr val="accent1">
                    <a:lumMod val="75000"/>
                  </a:schemeClr>
                </a:solidFill>
                <a:sym typeface="+mn-ea"/>
              </a:rPr>
              <a:t>[4]</a:t>
            </a:r>
            <a:r>
              <a:rPr lang="zh-CN" altLang="en-US" sz="2000">
                <a:solidFill>
                  <a:schemeClr val="accent1">
                    <a:lumMod val="75000"/>
                  </a:schemeClr>
                </a:solidFill>
                <a:sym typeface="+mn-ea"/>
              </a:rPr>
              <a:t>Y_</a:t>
            </a:r>
            <a:r>
              <a:rPr lang="en-US" altLang="zh-CN" sz="2000">
                <a:solidFill>
                  <a:schemeClr val="accent1">
                    <a:lumMod val="75000"/>
                  </a:schemeClr>
                </a:solidFill>
                <a:sym typeface="+mn-ea"/>
              </a:rPr>
              <a:t>test</a:t>
            </a:r>
            <a:r>
              <a:rPr lang="zh-CN" altLang="en-US" sz="2000">
                <a:solidFill>
                  <a:schemeClr val="accent1">
                    <a:lumMod val="75000"/>
                  </a:schemeClr>
                </a:solidFill>
                <a:sym typeface="+mn-ea"/>
              </a:rPr>
              <a:t>指测试时需要输入的目标列表，是</a:t>
            </a:r>
            <a:r>
              <a:rPr lang="en-US" altLang="zh-CN" sz="2000">
                <a:solidFill>
                  <a:schemeClr val="accent1">
                    <a:lumMod val="75000"/>
                  </a:schemeClr>
                </a:solidFill>
                <a:sym typeface="+mn-ea"/>
              </a:rPr>
              <a:t>X_train</a:t>
            </a:r>
            <a:r>
              <a:rPr lang="zh-CN" altLang="en-US" sz="2000">
                <a:solidFill>
                  <a:schemeClr val="accent1">
                    <a:lumMod val="75000"/>
                  </a:schemeClr>
                </a:solidFill>
                <a:sym typeface="+mn-ea"/>
              </a:rPr>
              <a:t>对应的实际流量数据结果，其维度是（</a:t>
            </a:r>
            <a:r>
              <a:rPr lang="en-US" altLang="zh-CN" sz="2000">
                <a:solidFill>
                  <a:schemeClr val="accent1">
                    <a:lumMod val="75000"/>
                  </a:schemeClr>
                </a:solidFill>
                <a:sym typeface="+mn-ea"/>
              </a:rPr>
              <a:t>240,2,16,8</a:t>
            </a:r>
            <a:r>
              <a:rPr lang="zh-CN" altLang="en-US" sz="2000">
                <a:solidFill>
                  <a:schemeClr val="accent1">
                    <a:lumMod val="75000"/>
                  </a:schemeClr>
                </a:solidFill>
                <a:sym typeface="+mn-ea"/>
              </a:rPr>
              <a:t>）</a:t>
            </a:r>
            <a:endParaRPr lang="zh-CN" altLang="en-US" sz="2000">
              <a:solidFill>
                <a:schemeClr val="accent1">
                  <a:lumMod val="75000"/>
                </a:schemeClr>
              </a:solidFill>
              <a:sym typeface="+mn-ea"/>
            </a:endParaRPr>
          </a:p>
          <a:p>
            <a:pPr indent="0">
              <a:lnSpc>
                <a:spcPct val="150000"/>
              </a:lnSpc>
              <a:buClr>
                <a:srgbClr val="5B9BD5"/>
              </a:buClr>
              <a:buFont typeface="Arial" panose="020B0604020202020204" pitchFamily="34" charset="0"/>
              <a:buNone/>
            </a:pPr>
            <a:r>
              <a:rPr lang="zh-CN" altLang="en-US" sz="2000">
                <a:solidFill>
                  <a:schemeClr val="accent1">
                    <a:lumMod val="75000"/>
                  </a:schemeClr>
                </a:solidFill>
                <a:sym typeface="+mn-ea"/>
              </a:rPr>
              <a:t>                </a:t>
            </a:r>
            <a:r>
              <a:rPr lang="en-US" altLang="zh-CN" sz="2000">
                <a:solidFill>
                  <a:schemeClr val="accent1">
                    <a:lumMod val="75000"/>
                  </a:schemeClr>
                </a:solidFill>
                <a:sym typeface="+mn-ea"/>
              </a:rPr>
              <a:t>[5]</a:t>
            </a:r>
            <a:r>
              <a:rPr lang="zh-CN" altLang="en-US" sz="2000">
                <a:solidFill>
                  <a:schemeClr val="accent1">
                    <a:lumMod val="75000"/>
                  </a:schemeClr>
                </a:solidFill>
                <a:sym typeface="+mn-ea"/>
              </a:rPr>
              <a:t>timestamp_train是所有训练集对应的时间序列，序列长度</a:t>
            </a:r>
            <a:r>
              <a:rPr lang="en-US" altLang="zh-CN" sz="2000">
                <a:solidFill>
                  <a:schemeClr val="accent1">
                    <a:lumMod val="75000"/>
                  </a:schemeClr>
                </a:solidFill>
                <a:sym typeface="+mn-ea"/>
              </a:rPr>
              <a:t>3480,</a:t>
            </a:r>
            <a:r>
              <a:rPr lang="zh-CN" altLang="en-US" sz="2000">
                <a:solidFill>
                  <a:schemeClr val="accent1">
                    <a:lumMod val="75000"/>
                  </a:schemeClr>
                </a:solidFill>
                <a:sym typeface="+mn-ea"/>
              </a:rPr>
              <a:t>数据样式如下图。</a:t>
            </a:r>
            <a:endParaRPr lang="zh-CN" altLang="en-US" sz="2000">
              <a:solidFill>
                <a:schemeClr val="accent1">
                  <a:lumMod val="75000"/>
                </a:schemeClr>
              </a:solidFill>
              <a:sym typeface="+mn-ea"/>
            </a:endParaRPr>
          </a:p>
          <a:p>
            <a:pPr indent="0">
              <a:lnSpc>
                <a:spcPct val="150000"/>
              </a:lnSpc>
              <a:buClr>
                <a:srgbClr val="5B9BD5"/>
              </a:buClr>
              <a:buFont typeface="Arial" panose="020B0604020202020204" pitchFamily="34" charset="0"/>
              <a:buNone/>
            </a:pPr>
            <a:endParaRPr lang="en-US" altLang="zh-CN" sz="2000">
              <a:solidFill>
                <a:schemeClr val="accent1">
                  <a:lumMod val="75000"/>
                </a:schemeClr>
              </a:solidFill>
              <a:sym typeface="+mn-ea"/>
            </a:endParaRPr>
          </a:p>
          <a:p>
            <a:pPr indent="0">
              <a:lnSpc>
                <a:spcPct val="150000"/>
              </a:lnSpc>
              <a:buClr>
                <a:srgbClr val="5B9BD5"/>
              </a:buClr>
              <a:buFont typeface="Arial" panose="020B0604020202020204" pitchFamily="34" charset="0"/>
              <a:buNone/>
            </a:pPr>
            <a:endParaRPr lang="en-US" altLang="zh-CN" sz="2000">
              <a:solidFill>
                <a:schemeClr val="accent1">
                  <a:lumMod val="75000"/>
                </a:schemeClr>
              </a:solidFill>
              <a:sym typeface="+mn-ea"/>
            </a:endParaRPr>
          </a:p>
          <a:p>
            <a:pPr indent="0">
              <a:lnSpc>
                <a:spcPct val="150000"/>
              </a:lnSpc>
              <a:buClr>
                <a:srgbClr val="5B9BD5"/>
              </a:buClr>
              <a:buFont typeface="Arial" panose="020B0604020202020204" pitchFamily="34" charset="0"/>
              <a:buNone/>
            </a:pPr>
            <a:r>
              <a:rPr lang="en-US" altLang="zh-CN" sz="2000">
                <a:solidFill>
                  <a:schemeClr val="accent1">
                    <a:lumMod val="75000"/>
                  </a:schemeClr>
                </a:solidFill>
                <a:sym typeface="+mn-ea"/>
              </a:rPr>
              <a:t>                [6]</a:t>
            </a:r>
            <a:r>
              <a:rPr lang="zh-CN" altLang="en-US" sz="2000">
                <a:solidFill>
                  <a:schemeClr val="accent1">
                    <a:lumMod val="75000"/>
                  </a:schemeClr>
                </a:solidFill>
                <a:sym typeface="+mn-ea"/>
              </a:rPr>
              <a:t>timestamp_test是所有测试集对应时间序列，长度为</a:t>
            </a:r>
            <a:r>
              <a:rPr lang="en-US" altLang="zh-CN" sz="2000">
                <a:solidFill>
                  <a:schemeClr val="accent1">
                    <a:lumMod val="75000"/>
                  </a:schemeClr>
                </a:solidFill>
                <a:sym typeface="+mn-ea"/>
              </a:rPr>
              <a:t>240.</a:t>
            </a:r>
            <a:endParaRPr lang="en-US" altLang="zh-CN" sz="2000">
              <a:solidFill>
                <a:schemeClr val="accent1">
                  <a:lumMod val="75000"/>
                </a:schemeClr>
              </a:solidFill>
              <a:sym typeface="+mn-ea"/>
            </a:endParaRPr>
          </a:p>
          <a:p>
            <a:pPr marL="342900" indent="-342900">
              <a:lnSpc>
                <a:spcPct val="150000"/>
              </a:lnSpc>
              <a:buClr>
                <a:srgbClr val="5B9BD5"/>
              </a:buClr>
              <a:buFont typeface="Arial" panose="020B0604020202020204" pitchFamily="34" charset="0"/>
              <a:buChar char="•"/>
            </a:pPr>
            <a:r>
              <a:rPr lang="zh-CN" altLang="en-US" sz="2000">
                <a:solidFill>
                  <a:schemeClr val="accent1">
                    <a:lumMod val="75000"/>
                  </a:schemeClr>
                </a:solidFill>
                <a:sym typeface="+mn-ea"/>
              </a:rPr>
              <a:t>之后就可以按一个个时间戳，使用其对应的相近性数据、周期性数据、趋势性数据、外部因素数据进行预测和训练模型了</a:t>
            </a:r>
            <a:endParaRPr lang="zh-CN" altLang="en-US" sz="2000">
              <a:solidFill>
                <a:schemeClr val="accent1">
                  <a:lumMod val="75000"/>
                </a:schemeClr>
              </a:solidFill>
              <a:sym typeface="+mn-ea"/>
            </a:endParaRPr>
          </a:p>
          <a:p>
            <a:pPr indent="0">
              <a:lnSpc>
                <a:spcPct val="150000"/>
              </a:lnSpc>
              <a:buClr>
                <a:srgbClr val="5B9BD5"/>
              </a:buClr>
              <a:buFont typeface="Arial" panose="020B0604020202020204" pitchFamily="34" charset="0"/>
              <a:buNone/>
            </a:pPr>
            <a:endParaRPr lang="zh-CN" altLang="en-US" sz="2000">
              <a:solidFill>
                <a:schemeClr val="accent1">
                  <a:lumMod val="75000"/>
                </a:schemeClr>
              </a:solidFill>
              <a:sym typeface="+mn-ea"/>
            </a:endParaRPr>
          </a:p>
        </p:txBody>
      </p:sp>
      <p:pic>
        <p:nvPicPr>
          <p:cNvPr id="5" name="图片 4"/>
          <p:cNvPicPr>
            <a:picLocks noChangeAspect="1"/>
          </p:cNvPicPr>
          <p:nvPr/>
        </p:nvPicPr>
        <p:blipFill>
          <a:blip r:embed="rId1"/>
          <a:stretch>
            <a:fillRect/>
          </a:stretch>
        </p:blipFill>
        <p:spPr>
          <a:xfrm>
            <a:off x="4778375" y="3881120"/>
            <a:ext cx="2520315" cy="73279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9"/>
    </mc:Choice>
    <mc:Fallback>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2"/>
          <p:cNvSpPr txBox="1"/>
          <p:nvPr/>
        </p:nvSpPr>
        <p:spPr>
          <a:xfrm>
            <a:off x="1192479" y="292682"/>
            <a:ext cx="2737705" cy="425183"/>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zh-CN" altLang="en-US" sz="3200" b="0" dirty="0" smtClean="0">
              <a:solidFill>
                <a:srgbClr val="005188"/>
              </a:solidFill>
              <a:latin typeface="+mn-lt"/>
              <a:ea typeface="+mn-ea"/>
              <a:cs typeface="+mn-ea"/>
              <a:sym typeface="+mn-lt"/>
            </a:endParaRPr>
          </a:p>
        </p:txBody>
      </p:sp>
      <p:sp>
        <p:nvSpPr>
          <p:cNvPr id="19" name="文本框 18"/>
          <p:cNvSpPr txBox="1"/>
          <p:nvPr/>
        </p:nvSpPr>
        <p:spPr>
          <a:xfrm>
            <a:off x="542925" y="1021715"/>
            <a:ext cx="10991215" cy="5169535"/>
          </a:xfrm>
          <a:prstGeom prst="rect">
            <a:avLst/>
          </a:prstGeom>
          <a:noFill/>
        </p:spPr>
        <p:txBody>
          <a:bodyPr wrap="square" rtlCol="0">
            <a:spAutoFit/>
          </a:bodyPr>
          <a:p>
            <a:pPr marL="342900" indent="-342900">
              <a:lnSpc>
                <a:spcPct val="150000"/>
              </a:lnSpc>
              <a:buClr>
                <a:srgbClr val="5B9BD5"/>
              </a:buClr>
              <a:buFont typeface="Arial" panose="020B0604020202020204" pitchFamily="34" charset="0"/>
              <a:buChar char="•"/>
            </a:pPr>
            <a:r>
              <a:rPr lang="zh-CN" altLang="en-US" sz="2000">
                <a:solidFill>
                  <a:schemeClr val="accent1">
                    <a:lumMod val="75000"/>
                  </a:schemeClr>
                </a:solidFill>
                <a:sym typeface="+mn-ea"/>
              </a:rPr>
              <a:t>构建模型时，传入的配置参数有：</a:t>
            </a:r>
            <a:endParaRPr lang="zh-CN" altLang="en-US" sz="2000">
              <a:solidFill>
                <a:schemeClr val="accent1">
                  <a:lumMod val="75000"/>
                </a:schemeClr>
              </a:solidFill>
              <a:sym typeface="+mn-ea"/>
            </a:endParaRPr>
          </a:p>
          <a:p>
            <a:pPr indent="0">
              <a:lnSpc>
                <a:spcPct val="150000"/>
              </a:lnSpc>
              <a:buClr>
                <a:srgbClr val="5B9BD5"/>
              </a:buClr>
              <a:buFont typeface="Arial" panose="020B0604020202020204" pitchFamily="34" charset="0"/>
              <a:buNone/>
            </a:pPr>
            <a:r>
              <a:rPr lang="zh-CN" altLang="en-US" sz="2000">
                <a:solidFill>
                  <a:schemeClr val="accent1">
                    <a:lumMod val="75000"/>
                  </a:schemeClr>
                </a:solidFill>
                <a:sym typeface="+mn-ea"/>
              </a:rPr>
              <a:t>               </a:t>
            </a:r>
            <a:r>
              <a:rPr lang="en-US" altLang="zh-CN" sz="2000">
                <a:solidFill>
                  <a:schemeClr val="accent1">
                    <a:lumMod val="75000"/>
                  </a:schemeClr>
                </a:solidFill>
                <a:sym typeface="+mn-ea"/>
              </a:rPr>
              <a:t>[1]</a:t>
            </a:r>
            <a:r>
              <a:rPr lang="zh-CN" altLang="en-US" sz="2000">
                <a:solidFill>
                  <a:schemeClr val="accent1">
                    <a:lumMod val="75000"/>
                  </a:schemeClr>
                </a:solidFill>
                <a:sym typeface="+mn-ea"/>
              </a:rPr>
              <a:t>相近性配置（</a:t>
            </a:r>
            <a:r>
              <a:rPr lang="en-US" altLang="zh-CN" sz="2000">
                <a:solidFill>
                  <a:schemeClr val="accent1">
                    <a:lumMod val="75000"/>
                  </a:schemeClr>
                </a:solidFill>
                <a:sym typeface="+mn-ea"/>
              </a:rPr>
              <a:t>c_conf</a:t>
            </a:r>
            <a:r>
              <a:rPr lang="zh-CN" altLang="en-US" sz="2000">
                <a:solidFill>
                  <a:schemeClr val="accent1">
                    <a:lumMod val="75000"/>
                  </a:schemeClr>
                </a:solidFill>
                <a:sym typeface="+mn-ea"/>
              </a:rPr>
              <a:t>）</a:t>
            </a:r>
            <a:r>
              <a:rPr lang="en-US" altLang="zh-CN" sz="2000">
                <a:solidFill>
                  <a:schemeClr val="accent1">
                    <a:lumMod val="75000"/>
                  </a:schemeClr>
                </a:solidFill>
                <a:sym typeface="+mn-ea"/>
              </a:rPr>
              <a:t>:</a:t>
            </a:r>
            <a:r>
              <a:rPr lang="zh-CN" altLang="en-US" sz="2000">
                <a:solidFill>
                  <a:schemeClr val="accent1">
                    <a:lumMod val="75000"/>
                  </a:schemeClr>
                </a:solidFill>
                <a:sym typeface="+mn-ea"/>
              </a:rPr>
              <a:t>相近性长度（</a:t>
            </a:r>
            <a:r>
              <a:rPr lang="en-US" altLang="zh-CN" sz="2000">
                <a:solidFill>
                  <a:schemeClr val="accent1">
                    <a:lumMod val="75000"/>
                  </a:schemeClr>
                </a:solidFill>
                <a:sym typeface="+mn-ea"/>
              </a:rPr>
              <a:t>len_closeness </a:t>
            </a:r>
            <a:r>
              <a:rPr lang="zh-CN" altLang="en-US" sz="2000">
                <a:solidFill>
                  <a:schemeClr val="accent1">
                    <a:lumMod val="75000"/>
                  </a:schemeClr>
                </a:solidFill>
                <a:sym typeface="+mn-ea"/>
              </a:rPr>
              <a:t>值为</a:t>
            </a:r>
            <a:r>
              <a:rPr lang="en-US" altLang="zh-CN" sz="2000">
                <a:solidFill>
                  <a:schemeClr val="accent1">
                    <a:lumMod val="75000"/>
                  </a:schemeClr>
                </a:solidFill>
                <a:sym typeface="+mn-ea"/>
              </a:rPr>
              <a:t>3</a:t>
            </a:r>
            <a:r>
              <a:rPr lang="zh-CN" altLang="en-US" sz="2000">
                <a:solidFill>
                  <a:schemeClr val="accent1">
                    <a:lumMod val="75000"/>
                  </a:schemeClr>
                </a:solidFill>
                <a:sym typeface="+mn-ea"/>
              </a:rPr>
              <a:t>）、流层量（</a:t>
            </a:r>
            <a:r>
              <a:rPr lang="en-US" altLang="zh-CN" sz="2000">
                <a:solidFill>
                  <a:schemeClr val="accent1">
                    <a:lumMod val="75000"/>
                  </a:schemeClr>
                </a:solidFill>
                <a:sym typeface="+mn-ea"/>
              </a:rPr>
              <a:t>nb_flow </a:t>
            </a:r>
            <a:r>
              <a:rPr lang="zh-CN" altLang="en-US" sz="2000">
                <a:solidFill>
                  <a:schemeClr val="accent1">
                    <a:lumMod val="75000"/>
                  </a:schemeClr>
                </a:solidFill>
                <a:sym typeface="+mn-ea"/>
              </a:rPr>
              <a:t>值为</a:t>
            </a:r>
            <a:r>
              <a:rPr lang="en-US" altLang="zh-CN" sz="2000">
                <a:solidFill>
                  <a:schemeClr val="accent1">
                    <a:lumMod val="75000"/>
                  </a:schemeClr>
                </a:solidFill>
                <a:sym typeface="+mn-ea"/>
              </a:rPr>
              <a:t>2</a:t>
            </a:r>
            <a:r>
              <a:rPr lang="zh-CN" altLang="en-US" sz="2000">
                <a:solidFill>
                  <a:schemeClr val="accent1">
                    <a:lumMod val="75000"/>
                  </a:schemeClr>
                </a:solidFill>
                <a:sym typeface="+mn-ea"/>
              </a:rPr>
              <a:t>）、流量图高度（</a:t>
            </a:r>
            <a:r>
              <a:rPr lang="en-US" altLang="zh-CN" sz="2000">
                <a:solidFill>
                  <a:schemeClr val="accent1">
                    <a:lumMod val="75000"/>
                  </a:schemeClr>
                </a:solidFill>
                <a:sym typeface="+mn-ea"/>
              </a:rPr>
              <a:t>map_height </a:t>
            </a:r>
            <a:r>
              <a:rPr lang="zh-CN" altLang="en-US" sz="2000">
                <a:solidFill>
                  <a:schemeClr val="accent1">
                    <a:lumMod val="75000"/>
                  </a:schemeClr>
                </a:solidFill>
                <a:sym typeface="+mn-ea"/>
              </a:rPr>
              <a:t>值为</a:t>
            </a:r>
            <a:r>
              <a:rPr lang="en-US" altLang="zh-CN" sz="2000">
                <a:solidFill>
                  <a:schemeClr val="accent1">
                    <a:lumMod val="75000"/>
                  </a:schemeClr>
                </a:solidFill>
                <a:sym typeface="+mn-ea"/>
              </a:rPr>
              <a:t>16</a:t>
            </a:r>
            <a:r>
              <a:rPr lang="zh-CN" altLang="en-US" sz="2000">
                <a:solidFill>
                  <a:schemeClr val="accent1">
                    <a:lumMod val="75000"/>
                  </a:schemeClr>
                </a:solidFill>
                <a:sym typeface="+mn-ea"/>
              </a:rPr>
              <a:t>）、流量图宽度（</a:t>
            </a:r>
            <a:r>
              <a:rPr lang="en-US" altLang="zh-CN" sz="2000">
                <a:solidFill>
                  <a:schemeClr val="accent1">
                    <a:lumMod val="75000"/>
                  </a:schemeClr>
                </a:solidFill>
                <a:sym typeface="+mn-ea"/>
              </a:rPr>
              <a:t>map_width </a:t>
            </a:r>
            <a:r>
              <a:rPr lang="zh-CN" altLang="en-US" sz="2000">
                <a:solidFill>
                  <a:schemeClr val="accent1">
                    <a:lumMod val="75000"/>
                  </a:schemeClr>
                </a:solidFill>
                <a:sym typeface="+mn-ea"/>
              </a:rPr>
              <a:t>值为</a:t>
            </a:r>
            <a:r>
              <a:rPr lang="en-US" altLang="zh-CN" sz="2000">
                <a:solidFill>
                  <a:schemeClr val="accent1">
                    <a:lumMod val="75000"/>
                  </a:schemeClr>
                </a:solidFill>
                <a:sym typeface="+mn-ea"/>
              </a:rPr>
              <a:t>8</a:t>
            </a:r>
            <a:r>
              <a:rPr lang="zh-CN" altLang="en-US" sz="2000">
                <a:solidFill>
                  <a:schemeClr val="accent1">
                    <a:lumMod val="75000"/>
                  </a:schemeClr>
                </a:solidFill>
                <a:sym typeface="+mn-ea"/>
              </a:rPr>
              <a:t>）</a:t>
            </a:r>
            <a:endParaRPr lang="zh-CN" altLang="en-US" sz="2000">
              <a:solidFill>
                <a:schemeClr val="accent1">
                  <a:lumMod val="75000"/>
                </a:schemeClr>
              </a:solidFill>
              <a:sym typeface="+mn-ea"/>
            </a:endParaRPr>
          </a:p>
          <a:p>
            <a:pPr indent="0">
              <a:lnSpc>
                <a:spcPct val="150000"/>
              </a:lnSpc>
              <a:buClr>
                <a:srgbClr val="5B9BD5"/>
              </a:buClr>
              <a:buFont typeface="Arial" panose="020B0604020202020204" pitchFamily="34" charset="0"/>
              <a:buNone/>
            </a:pPr>
            <a:r>
              <a:rPr lang="zh-CN" altLang="en-US" sz="2000">
                <a:solidFill>
                  <a:schemeClr val="accent1">
                    <a:lumMod val="75000"/>
                  </a:schemeClr>
                </a:solidFill>
                <a:sym typeface="+mn-ea"/>
              </a:rPr>
              <a:t>               </a:t>
            </a:r>
            <a:r>
              <a:rPr lang="en-US" altLang="zh-CN" sz="2000">
                <a:solidFill>
                  <a:schemeClr val="accent1">
                    <a:lumMod val="75000"/>
                  </a:schemeClr>
                </a:solidFill>
                <a:sym typeface="+mn-ea"/>
              </a:rPr>
              <a:t>[2]</a:t>
            </a:r>
            <a:r>
              <a:rPr lang="zh-CN" altLang="en-US" sz="2000">
                <a:solidFill>
                  <a:schemeClr val="accent1">
                    <a:lumMod val="75000"/>
                  </a:schemeClr>
                </a:solidFill>
                <a:sym typeface="+mn-ea"/>
              </a:rPr>
              <a:t>周期性配置（</a:t>
            </a:r>
            <a:r>
              <a:rPr lang="en-US" altLang="zh-CN" sz="2000">
                <a:solidFill>
                  <a:schemeClr val="accent1">
                    <a:lumMod val="75000"/>
                  </a:schemeClr>
                </a:solidFill>
                <a:sym typeface="+mn-ea"/>
              </a:rPr>
              <a:t>p_conf</a:t>
            </a:r>
            <a:r>
              <a:rPr lang="zh-CN" altLang="en-US" sz="2000">
                <a:solidFill>
                  <a:schemeClr val="accent1">
                    <a:lumMod val="75000"/>
                  </a:schemeClr>
                </a:solidFill>
                <a:sym typeface="+mn-ea"/>
              </a:rPr>
              <a:t>）</a:t>
            </a:r>
            <a:r>
              <a:rPr lang="en-US" altLang="zh-CN" sz="2000">
                <a:solidFill>
                  <a:schemeClr val="accent1">
                    <a:lumMod val="75000"/>
                  </a:schemeClr>
                </a:solidFill>
                <a:sym typeface="+mn-ea"/>
              </a:rPr>
              <a:t>:</a:t>
            </a:r>
            <a:r>
              <a:rPr lang="zh-CN" altLang="en-US" sz="2000">
                <a:solidFill>
                  <a:schemeClr val="accent1">
                    <a:lumMod val="75000"/>
                  </a:schemeClr>
                </a:solidFill>
                <a:sym typeface="+mn-ea"/>
              </a:rPr>
              <a:t>周期性长度（</a:t>
            </a:r>
            <a:r>
              <a:rPr lang="en-US" altLang="zh-CN" sz="2000">
                <a:solidFill>
                  <a:schemeClr val="accent1">
                    <a:lumMod val="75000"/>
                  </a:schemeClr>
                </a:solidFill>
                <a:sym typeface="+mn-ea"/>
              </a:rPr>
              <a:t>len_period </a:t>
            </a:r>
            <a:r>
              <a:rPr lang="zh-CN" altLang="en-US" sz="2000">
                <a:solidFill>
                  <a:schemeClr val="accent1">
                    <a:lumMod val="75000"/>
                  </a:schemeClr>
                </a:solidFill>
                <a:sym typeface="+mn-ea"/>
              </a:rPr>
              <a:t>值为</a:t>
            </a:r>
            <a:r>
              <a:rPr lang="en-US" altLang="zh-CN" sz="2000">
                <a:solidFill>
                  <a:schemeClr val="accent1">
                    <a:lumMod val="75000"/>
                  </a:schemeClr>
                </a:solidFill>
                <a:sym typeface="+mn-ea"/>
              </a:rPr>
              <a:t>4</a:t>
            </a:r>
            <a:r>
              <a:rPr lang="zh-CN" altLang="en-US" sz="2000">
                <a:solidFill>
                  <a:schemeClr val="accent1">
                    <a:lumMod val="75000"/>
                  </a:schemeClr>
                </a:solidFill>
                <a:sym typeface="+mn-ea"/>
              </a:rPr>
              <a:t>）、流层量（</a:t>
            </a:r>
            <a:r>
              <a:rPr lang="en-US" altLang="zh-CN" sz="2000">
                <a:solidFill>
                  <a:schemeClr val="accent1">
                    <a:lumMod val="75000"/>
                  </a:schemeClr>
                </a:solidFill>
                <a:sym typeface="+mn-ea"/>
              </a:rPr>
              <a:t>nb_flow </a:t>
            </a:r>
            <a:r>
              <a:rPr lang="zh-CN" altLang="en-US" sz="2000">
                <a:solidFill>
                  <a:schemeClr val="accent1">
                    <a:lumMod val="75000"/>
                  </a:schemeClr>
                </a:solidFill>
                <a:sym typeface="+mn-ea"/>
              </a:rPr>
              <a:t>值为</a:t>
            </a:r>
            <a:r>
              <a:rPr lang="en-US" altLang="zh-CN" sz="2000">
                <a:solidFill>
                  <a:schemeClr val="accent1">
                    <a:lumMod val="75000"/>
                  </a:schemeClr>
                </a:solidFill>
                <a:sym typeface="+mn-ea"/>
              </a:rPr>
              <a:t>2</a:t>
            </a:r>
            <a:r>
              <a:rPr lang="zh-CN" altLang="en-US" sz="2000">
                <a:solidFill>
                  <a:schemeClr val="accent1">
                    <a:lumMod val="75000"/>
                  </a:schemeClr>
                </a:solidFill>
                <a:sym typeface="+mn-ea"/>
              </a:rPr>
              <a:t>）、流量图高度（</a:t>
            </a:r>
            <a:r>
              <a:rPr lang="en-US" altLang="zh-CN" sz="2000">
                <a:solidFill>
                  <a:schemeClr val="accent1">
                    <a:lumMod val="75000"/>
                  </a:schemeClr>
                </a:solidFill>
                <a:sym typeface="+mn-ea"/>
              </a:rPr>
              <a:t>map_height </a:t>
            </a:r>
            <a:r>
              <a:rPr lang="zh-CN" altLang="en-US" sz="2000">
                <a:solidFill>
                  <a:schemeClr val="accent1">
                    <a:lumMod val="75000"/>
                  </a:schemeClr>
                </a:solidFill>
                <a:sym typeface="+mn-ea"/>
              </a:rPr>
              <a:t>值为</a:t>
            </a:r>
            <a:r>
              <a:rPr lang="en-US" altLang="zh-CN" sz="2000">
                <a:solidFill>
                  <a:schemeClr val="accent1">
                    <a:lumMod val="75000"/>
                  </a:schemeClr>
                </a:solidFill>
                <a:sym typeface="+mn-ea"/>
              </a:rPr>
              <a:t>16</a:t>
            </a:r>
            <a:r>
              <a:rPr lang="zh-CN" altLang="en-US" sz="2000">
                <a:solidFill>
                  <a:schemeClr val="accent1">
                    <a:lumMod val="75000"/>
                  </a:schemeClr>
                </a:solidFill>
                <a:sym typeface="+mn-ea"/>
              </a:rPr>
              <a:t>）、流量图宽度（</a:t>
            </a:r>
            <a:r>
              <a:rPr lang="en-US" altLang="zh-CN" sz="2000">
                <a:solidFill>
                  <a:schemeClr val="accent1">
                    <a:lumMod val="75000"/>
                  </a:schemeClr>
                </a:solidFill>
                <a:sym typeface="+mn-ea"/>
              </a:rPr>
              <a:t>map_width </a:t>
            </a:r>
            <a:r>
              <a:rPr lang="zh-CN" altLang="en-US" sz="2000">
                <a:solidFill>
                  <a:schemeClr val="accent1">
                    <a:lumMod val="75000"/>
                  </a:schemeClr>
                </a:solidFill>
                <a:sym typeface="+mn-ea"/>
              </a:rPr>
              <a:t>值为</a:t>
            </a:r>
            <a:r>
              <a:rPr lang="en-US" altLang="zh-CN" sz="2000">
                <a:solidFill>
                  <a:schemeClr val="accent1">
                    <a:lumMod val="75000"/>
                  </a:schemeClr>
                </a:solidFill>
                <a:sym typeface="+mn-ea"/>
              </a:rPr>
              <a:t>8</a:t>
            </a:r>
            <a:r>
              <a:rPr lang="zh-CN" altLang="en-US" sz="2000">
                <a:solidFill>
                  <a:schemeClr val="accent1">
                    <a:lumMod val="75000"/>
                  </a:schemeClr>
                </a:solidFill>
                <a:sym typeface="+mn-ea"/>
              </a:rPr>
              <a:t>）</a:t>
            </a:r>
            <a:endParaRPr lang="zh-CN" altLang="en-US" sz="2000">
              <a:solidFill>
                <a:schemeClr val="accent1">
                  <a:lumMod val="75000"/>
                </a:schemeClr>
              </a:solidFill>
              <a:sym typeface="+mn-ea"/>
            </a:endParaRPr>
          </a:p>
          <a:p>
            <a:pPr indent="0">
              <a:lnSpc>
                <a:spcPct val="150000"/>
              </a:lnSpc>
              <a:buClr>
                <a:srgbClr val="5B9BD5"/>
              </a:buClr>
              <a:buFont typeface="Arial" panose="020B0604020202020204" pitchFamily="34" charset="0"/>
              <a:buNone/>
            </a:pPr>
            <a:r>
              <a:rPr lang="zh-CN" altLang="en-US" sz="2000">
                <a:solidFill>
                  <a:schemeClr val="accent1">
                    <a:lumMod val="75000"/>
                  </a:schemeClr>
                </a:solidFill>
                <a:sym typeface="+mn-ea"/>
              </a:rPr>
              <a:t>               </a:t>
            </a:r>
            <a:r>
              <a:rPr lang="en-US" altLang="zh-CN" sz="2000">
                <a:solidFill>
                  <a:schemeClr val="accent1">
                    <a:lumMod val="75000"/>
                  </a:schemeClr>
                </a:solidFill>
                <a:sym typeface="+mn-ea"/>
              </a:rPr>
              <a:t>[3]</a:t>
            </a:r>
            <a:r>
              <a:rPr lang="zh-CN" altLang="en-US" sz="2000">
                <a:solidFill>
                  <a:schemeClr val="accent1">
                    <a:lumMod val="75000"/>
                  </a:schemeClr>
                </a:solidFill>
                <a:sym typeface="+mn-ea"/>
              </a:rPr>
              <a:t>趋势性配置（</a:t>
            </a:r>
            <a:r>
              <a:rPr lang="en-US" altLang="zh-CN" sz="2000">
                <a:solidFill>
                  <a:schemeClr val="accent1">
                    <a:lumMod val="75000"/>
                  </a:schemeClr>
                </a:solidFill>
                <a:sym typeface="+mn-ea"/>
              </a:rPr>
              <a:t>t_conf</a:t>
            </a:r>
            <a:r>
              <a:rPr lang="zh-CN" altLang="en-US" sz="2000">
                <a:solidFill>
                  <a:schemeClr val="accent1">
                    <a:lumMod val="75000"/>
                  </a:schemeClr>
                </a:solidFill>
                <a:sym typeface="+mn-ea"/>
              </a:rPr>
              <a:t>）</a:t>
            </a:r>
            <a:r>
              <a:rPr lang="en-US" altLang="zh-CN" sz="2000">
                <a:solidFill>
                  <a:schemeClr val="accent1">
                    <a:lumMod val="75000"/>
                  </a:schemeClr>
                </a:solidFill>
                <a:sym typeface="+mn-ea"/>
              </a:rPr>
              <a:t>:</a:t>
            </a:r>
            <a:r>
              <a:rPr lang="zh-CN" altLang="en-US" sz="2000">
                <a:solidFill>
                  <a:schemeClr val="accent1">
                    <a:lumMod val="75000"/>
                  </a:schemeClr>
                </a:solidFill>
                <a:sym typeface="+mn-ea"/>
              </a:rPr>
              <a:t>趋势性长度（</a:t>
            </a:r>
            <a:r>
              <a:rPr lang="en-US" altLang="zh-CN" sz="2000">
                <a:solidFill>
                  <a:schemeClr val="accent1">
                    <a:lumMod val="75000"/>
                  </a:schemeClr>
                </a:solidFill>
                <a:sym typeface="+mn-ea"/>
              </a:rPr>
              <a:t>len_trend </a:t>
            </a:r>
            <a:r>
              <a:rPr lang="zh-CN" altLang="en-US" sz="2000">
                <a:solidFill>
                  <a:schemeClr val="accent1">
                    <a:lumMod val="75000"/>
                  </a:schemeClr>
                </a:solidFill>
                <a:sym typeface="+mn-ea"/>
              </a:rPr>
              <a:t>值为</a:t>
            </a:r>
            <a:r>
              <a:rPr lang="en-US" altLang="zh-CN" sz="2000">
                <a:solidFill>
                  <a:schemeClr val="accent1">
                    <a:lumMod val="75000"/>
                  </a:schemeClr>
                </a:solidFill>
                <a:sym typeface="+mn-ea"/>
              </a:rPr>
              <a:t>3</a:t>
            </a:r>
            <a:r>
              <a:rPr lang="zh-CN" altLang="en-US" sz="2000">
                <a:solidFill>
                  <a:schemeClr val="accent1">
                    <a:lumMod val="75000"/>
                  </a:schemeClr>
                </a:solidFill>
                <a:sym typeface="+mn-ea"/>
              </a:rPr>
              <a:t>）、流层量（</a:t>
            </a:r>
            <a:r>
              <a:rPr lang="en-US" altLang="zh-CN" sz="2000">
                <a:solidFill>
                  <a:schemeClr val="accent1">
                    <a:lumMod val="75000"/>
                  </a:schemeClr>
                </a:solidFill>
                <a:sym typeface="+mn-ea"/>
              </a:rPr>
              <a:t>nb_flow </a:t>
            </a:r>
            <a:r>
              <a:rPr lang="zh-CN" altLang="en-US" sz="2000">
                <a:solidFill>
                  <a:schemeClr val="accent1">
                    <a:lumMod val="75000"/>
                  </a:schemeClr>
                </a:solidFill>
                <a:sym typeface="+mn-ea"/>
              </a:rPr>
              <a:t>值为</a:t>
            </a:r>
            <a:r>
              <a:rPr lang="en-US" altLang="zh-CN" sz="2000">
                <a:solidFill>
                  <a:schemeClr val="accent1">
                    <a:lumMod val="75000"/>
                  </a:schemeClr>
                </a:solidFill>
                <a:sym typeface="+mn-ea"/>
              </a:rPr>
              <a:t>2</a:t>
            </a:r>
            <a:r>
              <a:rPr lang="zh-CN" altLang="en-US" sz="2000">
                <a:solidFill>
                  <a:schemeClr val="accent1">
                    <a:lumMod val="75000"/>
                  </a:schemeClr>
                </a:solidFill>
                <a:sym typeface="+mn-ea"/>
              </a:rPr>
              <a:t>）、流量图高度（</a:t>
            </a:r>
            <a:r>
              <a:rPr lang="en-US" altLang="zh-CN" sz="2000">
                <a:solidFill>
                  <a:schemeClr val="accent1">
                    <a:lumMod val="75000"/>
                  </a:schemeClr>
                </a:solidFill>
                <a:sym typeface="+mn-ea"/>
              </a:rPr>
              <a:t>map_height </a:t>
            </a:r>
            <a:r>
              <a:rPr lang="zh-CN" altLang="en-US" sz="2000">
                <a:solidFill>
                  <a:schemeClr val="accent1">
                    <a:lumMod val="75000"/>
                  </a:schemeClr>
                </a:solidFill>
                <a:sym typeface="+mn-ea"/>
              </a:rPr>
              <a:t>值为</a:t>
            </a:r>
            <a:r>
              <a:rPr lang="en-US" altLang="zh-CN" sz="2000">
                <a:solidFill>
                  <a:schemeClr val="accent1">
                    <a:lumMod val="75000"/>
                  </a:schemeClr>
                </a:solidFill>
                <a:sym typeface="+mn-ea"/>
              </a:rPr>
              <a:t>16</a:t>
            </a:r>
            <a:r>
              <a:rPr lang="zh-CN" altLang="en-US" sz="2000">
                <a:solidFill>
                  <a:schemeClr val="accent1">
                    <a:lumMod val="75000"/>
                  </a:schemeClr>
                </a:solidFill>
                <a:sym typeface="+mn-ea"/>
              </a:rPr>
              <a:t>）、流量图宽度（</a:t>
            </a:r>
            <a:r>
              <a:rPr lang="en-US" altLang="zh-CN" sz="2000">
                <a:solidFill>
                  <a:schemeClr val="accent1">
                    <a:lumMod val="75000"/>
                  </a:schemeClr>
                </a:solidFill>
                <a:sym typeface="+mn-ea"/>
              </a:rPr>
              <a:t>map_width </a:t>
            </a:r>
            <a:r>
              <a:rPr lang="zh-CN" altLang="en-US" sz="2000">
                <a:solidFill>
                  <a:schemeClr val="accent1">
                    <a:lumMod val="75000"/>
                  </a:schemeClr>
                </a:solidFill>
                <a:sym typeface="+mn-ea"/>
              </a:rPr>
              <a:t>值为</a:t>
            </a:r>
            <a:r>
              <a:rPr lang="en-US" altLang="zh-CN" sz="2000">
                <a:solidFill>
                  <a:schemeClr val="accent1">
                    <a:lumMod val="75000"/>
                  </a:schemeClr>
                </a:solidFill>
                <a:sym typeface="+mn-ea"/>
              </a:rPr>
              <a:t>8</a:t>
            </a:r>
            <a:r>
              <a:rPr lang="zh-CN" altLang="en-US" sz="2000">
                <a:solidFill>
                  <a:schemeClr val="accent1">
                    <a:lumMod val="75000"/>
                  </a:schemeClr>
                </a:solidFill>
                <a:sym typeface="+mn-ea"/>
              </a:rPr>
              <a:t>）</a:t>
            </a:r>
            <a:endParaRPr lang="zh-CN" altLang="en-US" sz="2000">
              <a:solidFill>
                <a:schemeClr val="accent1">
                  <a:lumMod val="75000"/>
                </a:schemeClr>
              </a:solidFill>
              <a:sym typeface="+mn-ea"/>
            </a:endParaRPr>
          </a:p>
          <a:p>
            <a:pPr indent="0">
              <a:lnSpc>
                <a:spcPct val="150000"/>
              </a:lnSpc>
              <a:buClr>
                <a:srgbClr val="5B9BD5"/>
              </a:buClr>
              <a:buFont typeface="Arial" panose="020B0604020202020204" pitchFamily="34" charset="0"/>
              <a:buNone/>
            </a:pPr>
            <a:r>
              <a:rPr lang="zh-CN" altLang="en-US" sz="2000">
                <a:solidFill>
                  <a:schemeClr val="accent1">
                    <a:lumMod val="75000"/>
                  </a:schemeClr>
                </a:solidFill>
                <a:sym typeface="+mn-ea"/>
              </a:rPr>
              <a:t>               </a:t>
            </a:r>
            <a:r>
              <a:rPr lang="en-US" altLang="zh-CN" sz="2000">
                <a:solidFill>
                  <a:schemeClr val="accent1">
                    <a:lumMod val="75000"/>
                  </a:schemeClr>
                </a:solidFill>
                <a:sym typeface="+mn-ea"/>
              </a:rPr>
              <a:t>[4]</a:t>
            </a:r>
            <a:r>
              <a:rPr lang="zh-CN" altLang="en-US" sz="2000">
                <a:solidFill>
                  <a:schemeClr val="accent1">
                    <a:lumMod val="75000"/>
                  </a:schemeClr>
                </a:solidFill>
                <a:sym typeface="+mn-ea"/>
              </a:rPr>
              <a:t>外部因素长度（</a:t>
            </a:r>
            <a:r>
              <a:rPr lang="en-US" altLang="zh-CN" sz="2000">
                <a:solidFill>
                  <a:schemeClr val="accent1">
                    <a:lumMod val="75000"/>
                  </a:schemeClr>
                </a:solidFill>
                <a:sym typeface="+mn-ea"/>
              </a:rPr>
              <a:t>external_dim</a:t>
            </a:r>
            <a:r>
              <a:rPr lang="zh-CN" altLang="en-US" sz="2000">
                <a:solidFill>
                  <a:schemeClr val="accent1">
                    <a:lumMod val="75000"/>
                  </a:schemeClr>
                </a:solidFill>
                <a:sym typeface="+mn-ea"/>
              </a:rPr>
              <a:t>）为</a:t>
            </a:r>
            <a:r>
              <a:rPr lang="en-US" altLang="zh-CN" sz="2000">
                <a:solidFill>
                  <a:schemeClr val="accent1">
                    <a:lumMod val="75000"/>
                  </a:schemeClr>
                </a:solidFill>
                <a:sym typeface="+mn-ea"/>
              </a:rPr>
              <a:t>8</a:t>
            </a:r>
            <a:endParaRPr lang="en-US" altLang="zh-CN" sz="2000">
              <a:solidFill>
                <a:schemeClr val="accent1">
                  <a:lumMod val="75000"/>
                </a:schemeClr>
              </a:solidFill>
              <a:sym typeface="+mn-ea"/>
            </a:endParaRPr>
          </a:p>
          <a:p>
            <a:pPr indent="0">
              <a:lnSpc>
                <a:spcPct val="150000"/>
              </a:lnSpc>
              <a:buClr>
                <a:srgbClr val="5B9BD5"/>
              </a:buClr>
              <a:buFont typeface="Arial" panose="020B0604020202020204" pitchFamily="34" charset="0"/>
              <a:buNone/>
            </a:pPr>
            <a:r>
              <a:rPr lang="en-US" altLang="zh-CN" sz="2000">
                <a:solidFill>
                  <a:schemeClr val="accent1">
                    <a:lumMod val="75000"/>
                  </a:schemeClr>
                </a:solidFill>
                <a:sym typeface="+mn-ea"/>
              </a:rPr>
              <a:t>               [5]</a:t>
            </a:r>
            <a:r>
              <a:rPr lang="zh-CN" altLang="en-US" sz="2000">
                <a:solidFill>
                  <a:schemeClr val="accent1">
                    <a:lumMod val="75000"/>
                  </a:schemeClr>
                </a:solidFill>
                <a:sym typeface="+mn-ea"/>
              </a:rPr>
              <a:t>要构建的深度残差网络的残差单元数量（nb_residual_unit）为</a:t>
            </a:r>
            <a:r>
              <a:rPr lang="en-US" altLang="zh-CN" sz="2000">
                <a:solidFill>
                  <a:schemeClr val="accent1">
                    <a:lumMod val="75000"/>
                  </a:schemeClr>
                </a:solidFill>
                <a:sym typeface="+mn-ea"/>
              </a:rPr>
              <a:t>3</a:t>
            </a:r>
            <a:endParaRPr lang="en-US" altLang="zh-CN" sz="2000">
              <a:solidFill>
                <a:schemeClr val="accent1">
                  <a:lumMod val="75000"/>
                </a:schemeClr>
              </a:solidFill>
              <a:sym typeface="+mn-ea"/>
            </a:endParaRPr>
          </a:p>
          <a:p>
            <a:pPr marL="342900" indent="-342900">
              <a:lnSpc>
                <a:spcPct val="150000"/>
              </a:lnSpc>
              <a:buClr>
                <a:srgbClr val="5B9BD5"/>
              </a:buClr>
              <a:buFont typeface="Arial" panose="020B0604020202020204" pitchFamily="34" charset="0"/>
              <a:buChar char="•"/>
            </a:pPr>
            <a:r>
              <a:rPr lang="zh-CN" altLang="en-US" sz="2000">
                <a:solidFill>
                  <a:schemeClr val="accent1">
                    <a:lumMod val="75000"/>
                  </a:schemeClr>
                </a:solidFill>
                <a:sym typeface="+mn-ea"/>
              </a:rPr>
              <a:t>接下来使用配置来创建模型。</a:t>
            </a:r>
            <a:endParaRPr lang="zh-CN" altLang="en-US" sz="2000">
              <a:solidFill>
                <a:schemeClr val="accent1">
                  <a:lumMod val="75000"/>
                </a:schemeClr>
              </a:solidFill>
              <a:sym typeface="+mn-ea"/>
            </a:endParaRPr>
          </a:p>
          <a:p>
            <a:pPr indent="0">
              <a:lnSpc>
                <a:spcPct val="150000"/>
              </a:lnSpc>
              <a:buClr>
                <a:srgbClr val="5B9BD5"/>
              </a:buClr>
              <a:buFont typeface="Arial" panose="020B0604020202020204" pitchFamily="34" charset="0"/>
              <a:buNone/>
            </a:pPr>
            <a:endParaRPr lang="zh-CN" altLang="en-US" sz="2000">
              <a:solidFill>
                <a:schemeClr val="accent1">
                  <a:lumMod val="75000"/>
                </a:schemeClr>
              </a:solidFill>
              <a:sym typeface="+mn-ea"/>
            </a:endParaRPr>
          </a:p>
        </p:txBody>
      </p:sp>
      <p:sp>
        <p:nvSpPr>
          <p:cNvPr id="3" name="文本占位符 2"/>
          <p:cNvSpPr txBox="1"/>
          <p:nvPr/>
        </p:nvSpPr>
        <p:spPr>
          <a:xfrm>
            <a:off x="1192530" y="292735"/>
            <a:ext cx="5913755" cy="425450"/>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3200" b="0" dirty="0" smtClean="0">
                <a:solidFill>
                  <a:srgbClr val="005188"/>
                </a:solidFill>
                <a:latin typeface="+mn-lt"/>
                <a:ea typeface="+mn-ea"/>
                <a:cs typeface="+mn-ea"/>
                <a:sym typeface="+mn-ea"/>
              </a:rPr>
              <a:t>3</a:t>
            </a:r>
            <a:r>
              <a:rPr lang="zh-CN" altLang="en-US" sz="3200" b="0" dirty="0" smtClean="0">
                <a:solidFill>
                  <a:srgbClr val="005188"/>
                </a:solidFill>
                <a:latin typeface="+mn-lt"/>
                <a:ea typeface="+mn-ea"/>
                <a:cs typeface="+mn-ea"/>
                <a:sym typeface="+mn-ea"/>
              </a:rPr>
              <a:t>.定义模型</a:t>
            </a:r>
            <a:endParaRPr lang="zh-CN" altLang="en-US" sz="3200" b="0" dirty="0" smtClean="0">
              <a:solidFill>
                <a:srgbClr val="005188"/>
              </a:solidFill>
              <a:latin typeface="+mn-lt"/>
              <a:ea typeface="+mn-ea"/>
              <a:cs typeface="+mn-ea"/>
              <a:sym typeface="+mn-ea"/>
            </a:endParaRPr>
          </a:p>
          <a:p>
            <a:r>
              <a:rPr lang="en-US" altLang="zh-CN" sz="3200" b="0" dirty="0" smtClean="0">
                <a:solidFill>
                  <a:srgbClr val="005188"/>
                </a:solidFill>
                <a:latin typeface="+mn-lt"/>
                <a:ea typeface="+mn-ea"/>
                <a:cs typeface="+mn-ea"/>
                <a:sym typeface="+mn-lt"/>
              </a:rPr>
              <a:t> </a:t>
            </a:r>
            <a:endParaRPr lang="en-US" altLang="zh-CN" sz="3200" b="0" dirty="0" smtClean="0">
              <a:solidFill>
                <a:srgbClr val="005188"/>
              </a:solidFill>
              <a:latin typeface="+mn-lt"/>
              <a:ea typeface="+mn-ea"/>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p14:dur="9"/>
    </mc:Choice>
    <mc:Fallback>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2"/>
          <p:cNvSpPr txBox="1"/>
          <p:nvPr/>
        </p:nvSpPr>
        <p:spPr>
          <a:xfrm>
            <a:off x="1192479" y="292682"/>
            <a:ext cx="2737705" cy="425183"/>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zh-CN" altLang="en-US" sz="3200" b="0" dirty="0" smtClean="0">
              <a:solidFill>
                <a:srgbClr val="005188"/>
              </a:solidFill>
              <a:latin typeface="+mn-lt"/>
              <a:ea typeface="+mn-ea"/>
              <a:cs typeface="+mn-ea"/>
              <a:sym typeface="+mn-lt"/>
            </a:endParaRPr>
          </a:p>
        </p:txBody>
      </p:sp>
      <p:sp>
        <p:nvSpPr>
          <p:cNvPr id="19" name="文本框 18"/>
          <p:cNvSpPr txBox="1"/>
          <p:nvPr/>
        </p:nvSpPr>
        <p:spPr>
          <a:xfrm>
            <a:off x="454025" y="819150"/>
            <a:ext cx="10991215" cy="3322955"/>
          </a:xfrm>
          <a:prstGeom prst="rect">
            <a:avLst/>
          </a:prstGeom>
          <a:noFill/>
        </p:spPr>
        <p:txBody>
          <a:bodyPr wrap="square" rtlCol="0">
            <a:spAutoFit/>
          </a:bodyPr>
          <a:p>
            <a:pPr marL="342900" indent="-342900">
              <a:lnSpc>
                <a:spcPct val="150000"/>
              </a:lnSpc>
              <a:buClr>
                <a:srgbClr val="5B9BD5"/>
              </a:buClr>
              <a:buFont typeface="Arial" panose="020B0604020202020204" pitchFamily="34" charset="0"/>
              <a:buChar char="•"/>
            </a:pPr>
            <a:r>
              <a:rPr lang="zh-CN" altLang="en-US" sz="2000">
                <a:solidFill>
                  <a:schemeClr val="accent1">
                    <a:lumMod val="75000"/>
                  </a:schemeClr>
                </a:solidFill>
                <a:sym typeface="+mn-ea"/>
              </a:rPr>
              <a:t>首先我们构建如图所示的时空残差结构（第一次融合部分），每个残差模块都是右图和下一页所示的结构（</a:t>
            </a:r>
            <a:r>
              <a:rPr lang="zh-CN" altLang="en-US" sz="800">
                <a:solidFill>
                  <a:schemeClr val="accent1">
                    <a:lumMod val="75000"/>
                  </a:schemeClr>
                </a:solidFill>
                <a:sym typeface="+mn-ea"/>
              </a:rPr>
              <a:t>残差神经网络前面已经介绍过了，残差单元有个直通的线、那条包含两个</a:t>
            </a:r>
            <a:r>
              <a:rPr lang="en-US" altLang="zh-CN" sz="800">
                <a:solidFill>
                  <a:schemeClr val="accent1">
                    <a:lumMod val="75000"/>
                  </a:schemeClr>
                </a:solidFill>
                <a:sym typeface="+mn-ea"/>
              </a:rPr>
              <a:t>conv</a:t>
            </a:r>
            <a:r>
              <a:rPr lang="zh-CN" altLang="en-US" sz="800">
                <a:solidFill>
                  <a:schemeClr val="accent1">
                    <a:lumMod val="75000"/>
                  </a:schemeClr>
                </a:solidFill>
                <a:sym typeface="+mn-ea"/>
              </a:rPr>
              <a:t>的线称为残差，使模型要学习的结构，通过让模型调整参数，学习该有多少残差</a:t>
            </a:r>
            <a:r>
              <a:rPr lang="zh-CN" altLang="en-US" sz="2000">
                <a:solidFill>
                  <a:schemeClr val="accent1">
                    <a:lumMod val="75000"/>
                  </a:schemeClr>
                </a:solidFill>
                <a:sym typeface="+mn-ea"/>
              </a:rPr>
              <a:t>），体系结构可以画黑板上，在三个残差模型前和后分别包含一个卷积层进行数据维度转换，最后将三个卷积层的有权值分配的融合，因为三个残差网络因为代表的时间特性不同，应该分配的权重也不同，该分多少权重就赋初值，让模型自己去学习。</a:t>
            </a:r>
            <a:endParaRPr lang="zh-CN" altLang="en-US" sz="2000">
              <a:solidFill>
                <a:schemeClr val="accent1">
                  <a:lumMod val="75000"/>
                </a:schemeClr>
              </a:solidFill>
              <a:sym typeface="+mn-ea"/>
            </a:endParaRPr>
          </a:p>
          <a:p>
            <a:pPr marL="342900" indent="-342900">
              <a:lnSpc>
                <a:spcPct val="150000"/>
              </a:lnSpc>
              <a:buClr>
                <a:srgbClr val="5B9BD5"/>
              </a:buClr>
              <a:buFont typeface="Arial" panose="020B0604020202020204" pitchFamily="34" charset="0"/>
              <a:buChar char="•"/>
            </a:pPr>
            <a:r>
              <a:rPr lang="zh-CN" altLang="en-US" sz="2000">
                <a:solidFill>
                  <a:schemeClr val="accent1">
                    <a:lumMod val="75000"/>
                  </a:schemeClr>
                </a:solidFill>
                <a:sym typeface="+mn-ea"/>
              </a:rPr>
              <a:t>接下来讲下伪代码。</a:t>
            </a:r>
            <a:endParaRPr lang="en-US" altLang="zh-CN" sz="2000">
              <a:solidFill>
                <a:schemeClr val="accent1">
                  <a:lumMod val="75000"/>
                </a:schemeClr>
              </a:solidFill>
              <a:sym typeface="+mn-ea"/>
            </a:endParaRPr>
          </a:p>
          <a:p>
            <a:pPr marL="342900" indent="-342900">
              <a:lnSpc>
                <a:spcPct val="150000"/>
              </a:lnSpc>
              <a:buClr>
                <a:srgbClr val="5B9BD5"/>
              </a:buClr>
              <a:buFont typeface="Arial" panose="020B0604020202020204" pitchFamily="34" charset="0"/>
              <a:buChar char="•"/>
            </a:pPr>
            <a:endParaRPr lang="zh-CN" altLang="en-US" sz="2000">
              <a:solidFill>
                <a:schemeClr val="accent1">
                  <a:lumMod val="75000"/>
                </a:schemeClr>
              </a:solidFill>
              <a:sym typeface="+mn-ea"/>
            </a:endParaRPr>
          </a:p>
        </p:txBody>
      </p:sp>
      <p:sp>
        <p:nvSpPr>
          <p:cNvPr id="3" name="文本占位符 2"/>
          <p:cNvSpPr txBox="1"/>
          <p:nvPr/>
        </p:nvSpPr>
        <p:spPr>
          <a:xfrm>
            <a:off x="1192530" y="292735"/>
            <a:ext cx="5913755" cy="425450"/>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3200" b="0" dirty="0" smtClean="0">
                <a:solidFill>
                  <a:srgbClr val="005188"/>
                </a:solidFill>
                <a:latin typeface="+mn-lt"/>
                <a:ea typeface="+mn-ea"/>
                <a:cs typeface="+mn-ea"/>
                <a:sym typeface="+mn-ea"/>
              </a:rPr>
              <a:t>3</a:t>
            </a:r>
            <a:r>
              <a:rPr lang="zh-CN" altLang="en-US" sz="3200" b="0" dirty="0" smtClean="0">
                <a:solidFill>
                  <a:srgbClr val="005188"/>
                </a:solidFill>
                <a:latin typeface="+mn-lt"/>
                <a:ea typeface="+mn-ea"/>
                <a:cs typeface="+mn-ea"/>
                <a:sym typeface="+mn-ea"/>
              </a:rPr>
              <a:t>.定义模型 </a:t>
            </a:r>
            <a:r>
              <a:rPr lang="en-US" altLang="zh-CN" sz="3200" b="0" dirty="0" smtClean="0">
                <a:solidFill>
                  <a:srgbClr val="005188"/>
                </a:solidFill>
                <a:latin typeface="+mn-lt"/>
                <a:ea typeface="+mn-ea"/>
                <a:cs typeface="+mn-ea"/>
                <a:sym typeface="+mn-ea"/>
              </a:rPr>
              <a:t>— </a:t>
            </a:r>
            <a:r>
              <a:rPr lang="zh-CN" altLang="en-US" sz="3200" b="0" dirty="0" smtClean="0">
                <a:solidFill>
                  <a:srgbClr val="005188"/>
                </a:solidFill>
                <a:latin typeface="+mn-lt"/>
                <a:ea typeface="+mn-ea"/>
                <a:cs typeface="+mn-ea"/>
                <a:sym typeface="+mn-ea"/>
              </a:rPr>
              <a:t>时空残差模型</a:t>
            </a:r>
            <a:endParaRPr lang="zh-CN" altLang="en-US" sz="3200" b="0" dirty="0" smtClean="0">
              <a:solidFill>
                <a:srgbClr val="005188"/>
              </a:solidFill>
              <a:latin typeface="+mn-lt"/>
              <a:ea typeface="+mn-ea"/>
              <a:cs typeface="+mn-ea"/>
              <a:sym typeface="+mn-ea"/>
            </a:endParaRPr>
          </a:p>
          <a:p>
            <a:r>
              <a:rPr lang="en-US" altLang="zh-CN" sz="3200" b="0" dirty="0" smtClean="0">
                <a:solidFill>
                  <a:srgbClr val="005188"/>
                </a:solidFill>
                <a:latin typeface="+mn-lt"/>
                <a:ea typeface="+mn-ea"/>
                <a:cs typeface="+mn-ea"/>
                <a:sym typeface="+mn-lt"/>
              </a:rPr>
              <a:t> </a:t>
            </a:r>
            <a:endParaRPr lang="en-US" altLang="zh-CN" sz="3200" b="0" dirty="0" smtClean="0">
              <a:solidFill>
                <a:srgbClr val="005188"/>
              </a:solidFill>
              <a:latin typeface="+mn-lt"/>
              <a:ea typeface="+mn-ea"/>
              <a:cs typeface="+mn-ea"/>
              <a:sym typeface="+mn-lt"/>
            </a:endParaRPr>
          </a:p>
        </p:txBody>
      </p:sp>
      <p:pic>
        <p:nvPicPr>
          <p:cNvPr id="5" name="图片 4"/>
          <p:cNvPicPr>
            <a:picLocks noChangeAspect="1"/>
          </p:cNvPicPr>
          <p:nvPr/>
        </p:nvPicPr>
        <p:blipFill>
          <a:blip r:embed="rId1"/>
          <a:stretch>
            <a:fillRect/>
          </a:stretch>
        </p:blipFill>
        <p:spPr>
          <a:xfrm>
            <a:off x="695960" y="4048125"/>
            <a:ext cx="4076065" cy="2286000"/>
          </a:xfrm>
          <a:prstGeom prst="rect">
            <a:avLst/>
          </a:prstGeom>
        </p:spPr>
      </p:pic>
      <p:pic>
        <p:nvPicPr>
          <p:cNvPr id="6" name="图片 5"/>
          <p:cNvPicPr>
            <a:picLocks noChangeAspect="1"/>
          </p:cNvPicPr>
          <p:nvPr/>
        </p:nvPicPr>
        <p:blipFill>
          <a:blip r:embed="rId2"/>
          <a:stretch>
            <a:fillRect/>
          </a:stretch>
        </p:blipFill>
        <p:spPr>
          <a:xfrm>
            <a:off x="9609455" y="3014980"/>
            <a:ext cx="1647825" cy="3495040"/>
          </a:xfrm>
          <a:prstGeom prst="rect">
            <a:avLst/>
          </a:prstGeom>
        </p:spPr>
      </p:pic>
      <p:pic>
        <p:nvPicPr>
          <p:cNvPr id="8" name="图片 7"/>
          <p:cNvPicPr>
            <a:picLocks noChangeAspect="1"/>
          </p:cNvPicPr>
          <p:nvPr/>
        </p:nvPicPr>
        <p:blipFill>
          <a:blip r:embed="rId3"/>
          <a:stretch>
            <a:fillRect/>
          </a:stretch>
        </p:blipFill>
        <p:spPr>
          <a:xfrm>
            <a:off x="5079365" y="4357370"/>
            <a:ext cx="4222750" cy="81089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9"/>
    </mc:Choice>
    <mc:Fallback>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7" name="图片 6"/>
          <p:cNvPicPr>
            <a:picLocks noChangeAspect="1"/>
          </p:cNvPicPr>
          <p:nvPr/>
        </p:nvPicPr>
        <p:blipFill>
          <a:blip r:embed="rId1"/>
          <a:stretch>
            <a:fillRect/>
          </a:stretch>
        </p:blipFill>
        <p:spPr>
          <a:xfrm>
            <a:off x="-48895" y="-47625"/>
            <a:ext cx="6112510" cy="7904480"/>
          </a:xfrm>
          <a:prstGeom prst="rect">
            <a:avLst/>
          </a:prstGeom>
        </p:spPr>
      </p:pic>
      <p:pic>
        <p:nvPicPr>
          <p:cNvPr id="9" name="图片 8"/>
          <p:cNvPicPr>
            <a:picLocks noChangeAspect="1"/>
          </p:cNvPicPr>
          <p:nvPr/>
        </p:nvPicPr>
        <p:blipFill>
          <a:blip r:embed="rId2"/>
          <a:stretch>
            <a:fillRect/>
          </a:stretch>
        </p:blipFill>
        <p:spPr>
          <a:xfrm>
            <a:off x="6063615" y="344805"/>
            <a:ext cx="7285990" cy="6476365"/>
          </a:xfrm>
          <a:prstGeom prst="rect">
            <a:avLst/>
          </a:prstGeom>
        </p:spPr>
      </p:pic>
      <p:sp>
        <p:nvSpPr>
          <p:cNvPr id="10" name="文本框 9"/>
          <p:cNvSpPr txBox="1"/>
          <p:nvPr/>
        </p:nvSpPr>
        <p:spPr>
          <a:xfrm>
            <a:off x="7195820" y="-36830"/>
            <a:ext cx="4344035" cy="368300"/>
          </a:xfrm>
          <a:prstGeom prst="rect">
            <a:avLst/>
          </a:prstGeom>
          <a:noFill/>
        </p:spPr>
        <p:txBody>
          <a:bodyPr wrap="square" rtlCol="0">
            <a:spAutoFit/>
          </a:bodyPr>
          <a:p>
            <a:r>
              <a:rPr lang="zh-CN" altLang="en-US"/>
              <a:t>开头的结构</a:t>
            </a:r>
            <a:endParaRPr lang="zh-CN" altLang="en-US"/>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 name="图片 5"/>
          <p:cNvPicPr>
            <a:picLocks noChangeAspect="1"/>
          </p:cNvPicPr>
          <p:nvPr/>
        </p:nvPicPr>
        <p:blipFill>
          <a:blip r:embed="rId1"/>
          <a:stretch>
            <a:fillRect/>
          </a:stretch>
        </p:blipFill>
        <p:spPr>
          <a:xfrm>
            <a:off x="47625" y="807085"/>
            <a:ext cx="7188835" cy="5821680"/>
          </a:xfrm>
          <a:prstGeom prst="rect">
            <a:avLst/>
          </a:prstGeom>
        </p:spPr>
      </p:pic>
      <p:pic>
        <p:nvPicPr>
          <p:cNvPr id="7" name="图片 6"/>
          <p:cNvPicPr>
            <a:picLocks noChangeAspect="1"/>
          </p:cNvPicPr>
          <p:nvPr/>
        </p:nvPicPr>
        <p:blipFill>
          <a:blip r:embed="rId2"/>
          <a:stretch>
            <a:fillRect/>
          </a:stretch>
        </p:blipFill>
        <p:spPr>
          <a:xfrm>
            <a:off x="5776595" y="1691640"/>
            <a:ext cx="6396990" cy="3656330"/>
          </a:xfrm>
          <a:prstGeom prst="rect">
            <a:avLst/>
          </a:prstGeom>
        </p:spPr>
      </p:pic>
      <p:sp>
        <p:nvSpPr>
          <p:cNvPr id="8" name="文本框 7"/>
          <p:cNvSpPr txBox="1"/>
          <p:nvPr/>
        </p:nvSpPr>
        <p:spPr>
          <a:xfrm>
            <a:off x="4867275" y="130810"/>
            <a:ext cx="4084320" cy="368300"/>
          </a:xfrm>
          <a:prstGeom prst="rect">
            <a:avLst/>
          </a:prstGeom>
          <a:noFill/>
        </p:spPr>
        <p:txBody>
          <a:bodyPr wrap="square" rtlCol="0">
            <a:spAutoFit/>
          </a:bodyPr>
          <a:p>
            <a:r>
              <a:rPr lang="zh-CN" altLang="en-US"/>
              <a:t>结尾的结构（不写关联了）</a:t>
            </a:r>
            <a:endParaRPr lang="zh-CN" altLang="en-US"/>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2"/>
          <p:cNvSpPr txBox="1"/>
          <p:nvPr/>
        </p:nvSpPr>
        <p:spPr>
          <a:xfrm>
            <a:off x="1192479" y="292682"/>
            <a:ext cx="2737705" cy="425183"/>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zh-CN" altLang="en-US" sz="3200" b="0" dirty="0" smtClean="0">
              <a:solidFill>
                <a:srgbClr val="005188"/>
              </a:solidFill>
              <a:latin typeface="+mn-lt"/>
              <a:ea typeface="+mn-ea"/>
              <a:cs typeface="+mn-ea"/>
              <a:sym typeface="+mn-lt"/>
            </a:endParaRPr>
          </a:p>
        </p:txBody>
      </p:sp>
      <p:sp>
        <p:nvSpPr>
          <p:cNvPr id="19" name="文本框 18"/>
          <p:cNvSpPr txBox="1"/>
          <p:nvPr/>
        </p:nvSpPr>
        <p:spPr>
          <a:xfrm>
            <a:off x="600075" y="869950"/>
            <a:ext cx="10991215" cy="1476375"/>
          </a:xfrm>
          <a:prstGeom prst="rect">
            <a:avLst/>
          </a:prstGeom>
          <a:noFill/>
        </p:spPr>
        <p:txBody>
          <a:bodyPr wrap="square" rtlCol="0">
            <a:spAutoFit/>
          </a:bodyPr>
          <a:p>
            <a:pPr marL="342900" indent="-342900">
              <a:lnSpc>
                <a:spcPct val="150000"/>
              </a:lnSpc>
              <a:buClr>
                <a:srgbClr val="5B9BD5"/>
              </a:buClr>
              <a:buFont typeface="Arial" panose="020B0604020202020204" pitchFamily="34" charset="0"/>
              <a:buChar char="•"/>
            </a:pPr>
            <a:r>
              <a:rPr lang="zh-CN" altLang="en-US" sz="2000">
                <a:solidFill>
                  <a:schemeClr val="accent1">
                    <a:lumMod val="75000"/>
                  </a:schemeClr>
                </a:solidFill>
                <a:sym typeface="+mn-ea"/>
              </a:rPr>
              <a:t>下面的伪代码可以实现第一次融合。</a:t>
            </a:r>
            <a:endParaRPr lang="zh-CN" altLang="en-US" sz="2000">
              <a:solidFill>
                <a:schemeClr val="accent1">
                  <a:lumMod val="75000"/>
                </a:schemeClr>
              </a:solidFill>
              <a:sym typeface="+mn-ea"/>
            </a:endParaRPr>
          </a:p>
          <a:p>
            <a:pPr marL="342900" indent="-342900">
              <a:lnSpc>
                <a:spcPct val="150000"/>
              </a:lnSpc>
              <a:buClr>
                <a:srgbClr val="5B9BD5"/>
              </a:buClr>
              <a:buFont typeface="Arial" panose="020B0604020202020204" pitchFamily="34" charset="0"/>
              <a:buChar char="•"/>
            </a:pPr>
            <a:endParaRPr lang="zh-CN" altLang="en-US" sz="2000">
              <a:solidFill>
                <a:schemeClr val="accent1">
                  <a:lumMod val="75000"/>
                </a:schemeClr>
              </a:solidFill>
              <a:sym typeface="+mn-ea"/>
            </a:endParaRPr>
          </a:p>
          <a:p>
            <a:pPr marL="342900" indent="-342900">
              <a:lnSpc>
                <a:spcPct val="150000"/>
              </a:lnSpc>
              <a:buClr>
                <a:srgbClr val="5B9BD5"/>
              </a:buClr>
              <a:buFont typeface="Arial" panose="020B0604020202020204" pitchFamily="34" charset="0"/>
              <a:buChar char="•"/>
            </a:pPr>
            <a:endParaRPr lang="zh-CN" altLang="en-US" sz="2000">
              <a:solidFill>
                <a:schemeClr val="accent1">
                  <a:lumMod val="75000"/>
                </a:schemeClr>
              </a:solidFill>
              <a:sym typeface="+mn-ea"/>
            </a:endParaRPr>
          </a:p>
        </p:txBody>
      </p:sp>
      <p:sp>
        <p:nvSpPr>
          <p:cNvPr id="3" name="文本占位符 2"/>
          <p:cNvSpPr txBox="1"/>
          <p:nvPr/>
        </p:nvSpPr>
        <p:spPr>
          <a:xfrm>
            <a:off x="976630" y="177165"/>
            <a:ext cx="5913755" cy="425450"/>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3200" b="0" dirty="0" smtClean="0">
                <a:solidFill>
                  <a:srgbClr val="005188"/>
                </a:solidFill>
                <a:latin typeface="+mn-lt"/>
                <a:ea typeface="+mn-ea"/>
                <a:cs typeface="+mn-ea"/>
                <a:sym typeface="+mn-ea"/>
              </a:rPr>
              <a:t>3</a:t>
            </a:r>
            <a:r>
              <a:rPr lang="zh-CN" altLang="en-US" sz="3200" b="0" dirty="0" smtClean="0">
                <a:solidFill>
                  <a:srgbClr val="005188"/>
                </a:solidFill>
                <a:latin typeface="+mn-lt"/>
                <a:ea typeface="+mn-ea"/>
                <a:cs typeface="+mn-ea"/>
                <a:sym typeface="+mn-ea"/>
              </a:rPr>
              <a:t>.定义模型 </a:t>
            </a:r>
            <a:r>
              <a:rPr lang="en-US" altLang="zh-CN" sz="3200" b="0" dirty="0" smtClean="0">
                <a:solidFill>
                  <a:srgbClr val="005188"/>
                </a:solidFill>
                <a:latin typeface="+mn-lt"/>
                <a:ea typeface="+mn-ea"/>
                <a:cs typeface="+mn-ea"/>
                <a:sym typeface="+mn-ea"/>
              </a:rPr>
              <a:t>— </a:t>
            </a:r>
            <a:r>
              <a:rPr lang="zh-CN" altLang="en-US" sz="3200" b="0" dirty="0" smtClean="0">
                <a:solidFill>
                  <a:srgbClr val="005188"/>
                </a:solidFill>
                <a:latin typeface="+mn-lt"/>
                <a:ea typeface="+mn-ea"/>
                <a:cs typeface="+mn-ea"/>
                <a:sym typeface="+mn-ea"/>
              </a:rPr>
              <a:t>时空残差模型</a:t>
            </a:r>
            <a:endParaRPr lang="zh-CN" altLang="en-US" sz="3200" b="0" dirty="0" smtClean="0">
              <a:solidFill>
                <a:srgbClr val="005188"/>
              </a:solidFill>
              <a:latin typeface="+mn-lt"/>
              <a:ea typeface="+mn-ea"/>
              <a:cs typeface="+mn-ea"/>
              <a:sym typeface="+mn-ea"/>
            </a:endParaRPr>
          </a:p>
          <a:p>
            <a:r>
              <a:rPr lang="en-US" altLang="zh-CN" sz="3200" b="0" dirty="0" smtClean="0">
                <a:solidFill>
                  <a:srgbClr val="005188"/>
                </a:solidFill>
                <a:latin typeface="+mn-lt"/>
                <a:ea typeface="+mn-ea"/>
                <a:cs typeface="+mn-ea"/>
                <a:sym typeface="+mn-lt"/>
              </a:rPr>
              <a:t> </a:t>
            </a:r>
            <a:endParaRPr lang="en-US" altLang="zh-CN" sz="3200" b="0" dirty="0" smtClean="0">
              <a:solidFill>
                <a:srgbClr val="005188"/>
              </a:solidFill>
              <a:latin typeface="+mn-lt"/>
              <a:ea typeface="+mn-ea"/>
              <a:cs typeface="+mn-ea"/>
              <a:sym typeface="+mn-lt"/>
            </a:endParaRPr>
          </a:p>
        </p:txBody>
      </p:sp>
      <p:sp>
        <p:nvSpPr>
          <p:cNvPr id="4" name="文本框 3"/>
          <p:cNvSpPr txBox="1"/>
          <p:nvPr/>
        </p:nvSpPr>
        <p:spPr>
          <a:xfrm>
            <a:off x="325755" y="1555115"/>
            <a:ext cx="11790680" cy="4523105"/>
          </a:xfrm>
          <a:prstGeom prst="rect">
            <a:avLst/>
          </a:prstGeom>
          <a:noFill/>
        </p:spPr>
        <p:txBody>
          <a:bodyPr wrap="square" rtlCol="0" anchor="t">
            <a:spAutoFit/>
          </a:bodyPr>
          <a:p>
            <a:pPr algn="l">
              <a:buNone/>
            </a:pPr>
            <a:r>
              <a:rPr lang="zh-CN" altLang="en-US">
                <a:solidFill>
                  <a:schemeClr val="accent1">
                    <a:lumMod val="75000"/>
                  </a:schemeClr>
                </a:solidFill>
              </a:rPr>
              <a:t>1.首先构建相近性配置c_conf、周期性配置p_conf、趋势性配置c_conf，并将三个配置组成列表：conf_list。</a:t>
            </a:r>
            <a:endParaRPr lang="zh-CN" altLang="en-US">
              <a:solidFill>
                <a:schemeClr val="accent1">
                  <a:lumMod val="75000"/>
                </a:schemeClr>
              </a:solidFill>
            </a:endParaRPr>
          </a:p>
          <a:p>
            <a:pPr algn="l">
              <a:buNone/>
            </a:pPr>
            <a:r>
              <a:rPr lang="zh-CN" altLang="en-US">
                <a:solidFill>
                  <a:schemeClr val="accent1">
                    <a:lumMod val="75000"/>
                  </a:schemeClr>
                </a:solidFill>
              </a:rPr>
              <a:t>2.对于conf_list中的每一项（每一个配置）：</a:t>
            </a:r>
            <a:endParaRPr lang="zh-CN" altLang="en-US"/>
          </a:p>
          <a:p>
            <a:r>
              <a:rPr lang="zh-CN" altLang="en-US"/>
              <a:t>      *读取该项中包含的序列长度、流层数(2)、流量图高度、流量图宽度。</a:t>
            </a:r>
            <a:endParaRPr lang="zh-CN" altLang="en-US"/>
          </a:p>
          <a:p>
            <a:r>
              <a:rPr lang="zh-CN" altLang="en-US"/>
              <a:t>      *使用kreas中自带的Input函数将上面四个元素包装成网络的输入，按shape格式适配进去（序列长度*流层数(2)、</a:t>
            </a:r>
            <a:endParaRPr lang="zh-CN" altLang="en-US"/>
          </a:p>
          <a:p>
            <a:r>
              <a:rPr lang="zh-CN" altLang="en-US"/>
              <a:t>流量图高度、流量图宽度）作为input层输入。</a:t>
            </a:r>
            <a:endParaRPr lang="zh-CN" altLang="en-US"/>
          </a:p>
          <a:p>
            <a:r>
              <a:rPr lang="zh-CN" altLang="en-US"/>
              <a:t>      *输入之后接着一个卷积层，使用了64个3*3个卷积核进行卷积操作，border_mode选择为same方式,使得卷积操作的输入和输出尺寸会保持一致(不会缩小)。</a:t>
            </a:r>
            <a:endParaRPr lang="zh-CN" altLang="en-US"/>
          </a:p>
          <a:p>
            <a:r>
              <a:rPr lang="zh-CN" altLang="en-US"/>
              <a:t>      *定义有3个残差单元，每个残差单元中包含了两个激活输出操作（数据标准化处理和relu激活输出）接连2D卷积操作（64个3*3的卷积核，不变尺寸）的结构。</a:t>
            </a:r>
            <a:endParaRPr lang="zh-CN" altLang="en-US"/>
          </a:p>
          <a:p>
            <a:r>
              <a:rPr lang="zh-CN" altLang="en-US"/>
              <a:t>      *连接残差模块后，紧接着一个relu激活处理、跟开头结构一样卷积层转换，之后层化ilayer转发下（包装入权重</a:t>
            </a:r>
            <a:endParaRPr lang="zh-CN" altLang="en-US"/>
          </a:p>
          <a:p>
            <a:r>
              <a:rPr lang="zh-CN" altLang="en-US"/>
              <a:t>），将输出维度为（批次量</a:t>
            </a:r>
            <a:r>
              <a:rPr lang="en-US" altLang="zh-CN"/>
              <a:t>,</a:t>
            </a:r>
            <a:r>
              <a:rPr lang="zh-CN" altLang="en-US"/>
              <a:t>2,16,8）的结构数据添加到outputs列表中去。</a:t>
            </a:r>
            <a:endParaRPr lang="zh-CN" altLang="en-US"/>
          </a:p>
          <a:p>
            <a:r>
              <a:rPr lang="zh-CN" altLang="en-US"/>
              <a:t>      *上面的过程相当于构造了时空残差网络的一个时间特性网络部分。</a:t>
            </a:r>
            <a:endParaRPr lang="zh-CN" altLang="en-US"/>
          </a:p>
          <a:p>
            <a:r>
              <a:rPr lang="zh-CN" altLang="en-US">
                <a:solidFill>
                  <a:schemeClr val="accent1">
                    <a:lumMod val="75000"/>
                  </a:schemeClr>
                </a:solidFill>
              </a:rPr>
              <a:t>3.经过上面处理，outputs长度为3，对于outputs中每个维度为（批次量、2、16、8）的数据output：</a:t>
            </a:r>
            <a:endParaRPr lang="zh-CN" altLang="en-US"/>
          </a:p>
          <a:p>
            <a:r>
              <a:rPr lang="zh-CN" altLang="en-US"/>
              <a:t>    </a:t>
            </a:r>
            <a:r>
              <a:rPr lang="zh-CN" altLang="en-US">
                <a:solidFill>
                  <a:schemeClr val="accent1">
                    <a:lumMod val="75000"/>
                  </a:schemeClr>
                </a:solidFill>
              </a:rPr>
              <a:t>  </a:t>
            </a:r>
            <a:r>
              <a:rPr lang="zh-CN" altLang="en-US"/>
              <a:t>*对output进行Layer转换，初始化一个对应的W,进行x * self.W 操作，相当于进行了之前说的模型融合时的权重分配，转换之后将output放到new_outputs列表中。</a:t>
            </a:r>
            <a:endParaRPr lang="zh-CN" altLang="en-US"/>
          </a:p>
          <a:p>
            <a:pPr algn="l">
              <a:buNone/>
            </a:pPr>
            <a:r>
              <a:rPr lang="zh-CN" altLang="en-US">
                <a:solidFill>
                  <a:schemeClr val="accent1">
                    <a:lumMod val="75000"/>
                  </a:schemeClr>
                </a:solidFill>
              </a:rPr>
              <a:t>4.对new_outputs中每一项进行相加(sum方式)，融合在一起。</a:t>
            </a:r>
            <a:endParaRPr lang="zh-CN" altLang="en-US">
              <a:solidFill>
                <a:schemeClr val="accent1">
                  <a:lumMod val="75000"/>
                </a:schemeClr>
              </a:solidFill>
            </a:endParaRPr>
          </a:p>
        </p:txBody>
      </p:sp>
    </p:spTree>
  </p:cSld>
  <p:clrMapOvr>
    <a:masterClrMapping/>
  </p:clrMapOvr>
  <mc:AlternateContent xmlns:mc="http://schemas.openxmlformats.org/markup-compatibility/2006">
    <mc:Choice xmlns:p14="http://schemas.microsoft.com/office/powerpoint/2010/main" Requires="p14">
      <p:transition p14:dur="9"/>
    </mc:Choice>
    <mc:Fallback>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2"/>
          <p:cNvSpPr txBox="1"/>
          <p:nvPr/>
        </p:nvSpPr>
        <p:spPr>
          <a:xfrm>
            <a:off x="1192479" y="292682"/>
            <a:ext cx="2737705" cy="425183"/>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zh-CN" altLang="en-US" sz="3200" b="0" dirty="0" smtClean="0">
              <a:solidFill>
                <a:srgbClr val="005188"/>
              </a:solidFill>
              <a:latin typeface="+mn-lt"/>
              <a:ea typeface="+mn-ea"/>
              <a:cs typeface="+mn-ea"/>
              <a:sym typeface="+mn-lt"/>
            </a:endParaRPr>
          </a:p>
        </p:txBody>
      </p:sp>
      <p:sp>
        <p:nvSpPr>
          <p:cNvPr id="19" name="文本框 18"/>
          <p:cNvSpPr txBox="1"/>
          <p:nvPr/>
        </p:nvSpPr>
        <p:spPr>
          <a:xfrm>
            <a:off x="600075" y="869950"/>
            <a:ext cx="10991215" cy="3322955"/>
          </a:xfrm>
          <a:prstGeom prst="rect">
            <a:avLst/>
          </a:prstGeom>
          <a:noFill/>
        </p:spPr>
        <p:txBody>
          <a:bodyPr wrap="square" rtlCol="0">
            <a:spAutoFit/>
          </a:bodyPr>
          <a:p>
            <a:pPr marL="342900" indent="-342900">
              <a:lnSpc>
                <a:spcPct val="150000"/>
              </a:lnSpc>
              <a:buClr>
                <a:srgbClr val="5B9BD5"/>
              </a:buClr>
              <a:buFont typeface="Arial" panose="020B0604020202020204" pitchFamily="34" charset="0"/>
              <a:buChar char="•"/>
            </a:pPr>
            <a:r>
              <a:rPr lang="zh-CN" altLang="en-US" sz="2000">
                <a:solidFill>
                  <a:schemeClr val="accent1">
                    <a:lumMod val="75000"/>
                  </a:schemeClr>
                </a:solidFill>
                <a:sym typeface="+mn-ea"/>
              </a:rPr>
              <a:t>接下来将外部因素与第一次融合结果进行第二次融合。</a:t>
            </a:r>
            <a:endParaRPr lang="zh-CN" altLang="en-US" sz="2000">
              <a:solidFill>
                <a:schemeClr val="accent1">
                  <a:lumMod val="75000"/>
                </a:schemeClr>
              </a:solidFill>
              <a:sym typeface="+mn-ea"/>
            </a:endParaRPr>
          </a:p>
          <a:p>
            <a:pPr marL="342900" indent="-342900">
              <a:lnSpc>
                <a:spcPct val="150000"/>
              </a:lnSpc>
              <a:buClr>
                <a:srgbClr val="5B9BD5"/>
              </a:buClr>
              <a:buFont typeface="Arial" panose="020B0604020202020204" pitchFamily="34" charset="0"/>
              <a:buChar char="•"/>
            </a:pPr>
            <a:r>
              <a:rPr lang="zh-CN" altLang="en-US" sz="2000">
                <a:solidFill>
                  <a:schemeClr val="accent1">
                    <a:lumMod val="75000"/>
                  </a:schemeClr>
                </a:solidFill>
                <a:sym typeface="+mn-ea"/>
              </a:rPr>
              <a:t>对外部因素会进行两层全连接的处理，处理的图层结构如下，可以看到外部因素维度由（批次数、</a:t>
            </a:r>
            <a:r>
              <a:rPr lang="en-US" altLang="zh-CN" sz="2000">
                <a:solidFill>
                  <a:schemeClr val="accent1">
                    <a:lumMod val="75000"/>
                  </a:schemeClr>
                </a:solidFill>
                <a:sym typeface="+mn-ea"/>
              </a:rPr>
              <a:t>8</a:t>
            </a:r>
            <a:r>
              <a:rPr lang="zh-CN" altLang="en-US" sz="2000">
                <a:solidFill>
                  <a:schemeClr val="accent1">
                    <a:lumMod val="75000"/>
                  </a:schemeClr>
                </a:solidFill>
                <a:sym typeface="+mn-ea"/>
              </a:rPr>
              <a:t>），第一次全连接变成（批次数、</a:t>
            </a:r>
            <a:r>
              <a:rPr lang="en-US" altLang="zh-CN" sz="2000">
                <a:solidFill>
                  <a:schemeClr val="accent1">
                    <a:lumMod val="75000"/>
                  </a:schemeClr>
                </a:solidFill>
                <a:sym typeface="+mn-ea"/>
              </a:rPr>
              <a:t>10</a:t>
            </a:r>
            <a:r>
              <a:rPr lang="zh-CN" altLang="en-US" sz="2000">
                <a:solidFill>
                  <a:schemeClr val="accent1">
                    <a:lumMod val="75000"/>
                  </a:schemeClr>
                </a:solidFill>
                <a:sym typeface="+mn-ea"/>
              </a:rPr>
              <a:t>）接连</a:t>
            </a:r>
            <a:r>
              <a:rPr lang="en-US" altLang="zh-CN" sz="2000">
                <a:solidFill>
                  <a:schemeClr val="accent1">
                    <a:lumMod val="75000"/>
                  </a:schemeClr>
                </a:solidFill>
                <a:sym typeface="+mn-ea"/>
              </a:rPr>
              <a:t>relu</a:t>
            </a:r>
            <a:r>
              <a:rPr lang="zh-CN" altLang="en-US" sz="2000">
                <a:solidFill>
                  <a:schemeClr val="accent1">
                    <a:lumMod val="75000"/>
                  </a:schemeClr>
                </a:solidFill>
                <a:sym typeface="+mn-ea"/>
              </a:rPr>
              <a:t>，第二次全连接变成（批次数、</a:t>
            </a:r>
            <a:r>
              <a:rPr lang="en-US" altLang="zh-CN" sz="2000">
                <a:solidFill>
                  <a:schemeClr val="accent1">
                    <a:lumMod val="75000"/>
                  </a:schemeClr>
                </a:solidFill>
                <a:sym typeface="+mn-ea"/>
              </a:rPr>
              <a:t>256</a:t>
            </a:r>
            <a:r>
              <a:rPr lang="zh-CN" altLang="en-US" sz="2000">
                <a:solidFill>
                  <a:schemeClr val="accent1">
                    <a:lumMod val="75000"/>
                  </a:schemeClr>
                </a:solidFill>
                <a:sym typeface="+mn-ea"/>
              </a:rPr>
              <a:t>）接连，之后对维度调整下变成（批次数、</a:t>
            </a:r>
            <a:r>
              <a:rPr lang="en-US" altLang="zh-CN" sz="2000">
                <a:solidFill>
                  <a:schemeClr val="accent1">
                    <a:lumMod val="75000"/>
                  </a:schemeClr>
                </a:solidFill>
                <a:sym typeface="+mn-ea"/>
              </a:rPr>
              <a:t>2</a:t>
            </a:r>
            <a:r>
              <a:rPr lang="zh-CN" altLang="en-US" sz="2000">
                <a:solidFill>
                  <a:schemeClr val="accent1">
                    <a:lumMod val="75000"/>
                  </a:schemeClr>
                </a:solidFill>
                <a:sym typeface="+mn-ea"/>
              </a:rPr>
              <a:t>、</a:t>
            </a:r>
            <a:r>
              <a:rPr lang="en-US" altLang="zh-CN" sz="2000">
                <a:solidFill>
                  <a:schemeClr val="accent1">
                    <a:lumMod val="75000"/>
                  </a:schemeClr>
                </a:solidFill>
                <a:sym typeface="+mn-ea"/>
              </a:rPr>
              <a:t>16</a:t>
            </a:r>
            <a:r>
              <a:rPr lang="zh-CN" altLang="en-US" sz="2000">
                <a:solidFill>
                  <a:schemeClr val="accent1">
                    <a:lumMod val="75000"/>
                  </a:schemeClr>
                </a:solidFill>
                <a:sym typeface="+mn-ea"/>
              </a:rPr>
              <a:t>、</a:t>
            </a:r>
            <a:r>
              <a:rPr lang="en-US" altLang="zh-CN" sz="2000">
                <a:solidFill>
                  <a:schemeClr val="accent1">
                    <a:lumMod val="75000"/>
                  </a:schemeClr>
                </a:solidFill>
                <a:sym typeface="+mn-ea"/>
              </a:rPr>
              <a:t>8</a:t>
            </a:r>
            <a:r>
              <a:rPr lang="zh-CN" altLang="en-US" sz="2000">
                <a:solidFill>
                  <a:schemeClr val="accent1">
                    <a:lumMod val="75000"/>
                  </a:schemeClr>
                </a:solidFill>
                <a:sym typeface="+mn-ea"/>
              </a:rPr>
              <a:t>），这样就可以与第一次融合的结果进行再融合了（</a:t>
            </a:r>
            <a:r>
              <a:rPr lang="en-US" altLang="zh-CN" sz="2000">
                <a:solidFill>
                  <a:schemeClr val="accent1">
                    <a:lumMod val="75000"/>
                  </a:schemeClr>
                </a:solidFill>
                <a:sym typeface="+mn-ea"/>
              </a:rPr>
              <a:t>sum</a:t>
            </a:r>
            <a:r>
              <a:rPr lang="zh-CN" altLang="en-US" sz="2000">
                <a:solidFill>
                  <a:schemeClr val="accent1">
                    <a:lumMod val="75000"/>
                  </a:schemeClr>
                </a:solidFill>
                <a:sym typeface="+mn-ea"/>
              </a:rPr>
              <a:t>方式相加），得到第二次融合的结果。</a:t>
            </a:r>
            <a:endParaRPr lang="zh-CN" altLang="en-US" sz="2000">
              <a:solidFill>
                <a:schemeClr val="accent1">
                  <a:lumMod val="75000"/>
                </a:schemeClr>
              </a:solidFill>
              <a:sym typeface="+mn-ea"/>
            </a:endParaRPr>
          </a:p>
          <a:p>
            <a:pPr marL="342900" indent="-342900">
              <a:lnSpc>
                <a:spcPct val="150000"/>
              </a:lnSpc>
              <a:buClr>
                <a:srgbClr val="5B9BD5"/>
              </a:buClr>
              <a:buFont typeface="Arial" panose="020B0604020202020204" pitchFamily="34" charset="0"/>
              <a:buChar char="•"/>
            </a:pPr>
            <a:endParaRPr lang="zh-CN" altLang="en-US" sz="2000">
              <a:solidFill>
                <a:schemeClr val="accent1">
                  <a:lumMod val="75000"/>
                </a:schemeClr>
              </a:solidFill>
              <a:sym typeface="+mn-ea"/>
            </a:endParaRPr>
          </a:p>
          <a:p>
            <a:pPr marL="342900" indent="-342900">
              <a:lnSpc>
                <a:spcPct val="150000"/>
              </a:lnSpc>
              <a:buClr>
                <a:srgbClr val="5B9BD5"/>
              </a:buClr>
              <a:buFont typeface="Arial" panose="020B0604020202020204" pitchFamily="34" charset="0"/>
              <a:buChar char="•"/>
            </a:pPr>
            <a:endParaRPr lang="zh-CN" altLang="en-US" sz="2000">
              <a:solidFill>
                <a:schemeClr val="accent1">
                  <a:lumMod val="75000"/>
                </a:schemeClr>
              </a:solidFill>
              <a:sym typeface="+mn-ea"/>
            </a:endParaRPr>
          </a:p>
        </p:txBody>
      </p:sp>
      <p:sp>
        <p:nvSpPr>
          <p:cNvPr id="3" name="文本占位符 2"/>
          <p:cNvSpPr txBox="1"/>
          <p:nvPr/>
        </p:nvSpPr>
        <p:spPr>
          <a:xfrm>
            <a:off x="976630" y="177165"/>
            <a:ext cx="5913755" cy="425450"/>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3200" b="0" dirty="0" smtClean="0">
                <a:solidFill>
                  <a:srgbClr val="005188"/>
                </a:solidFill>
                <a:latin typeface="+mn-lt"/>
                <a:ea typeface="+mn-ea"/>
                <a:cs typeface="+mn-ea"/>
                <a:sym typeface="+mn-ea"/>
              </a:rPr>
              <a:t>3</a:t>
            </a:r>
            <a:r>
              <a:rPr lang="zh-CN" altLang="en-US" sz="3200" b="0" dirty="0" smtClean="0">
                <a:solidFill>
                  <a:srgbClr val="005188"/>
                </a:solidFill>
                <a:latin typeface="+mn-lt"/>
                <a:ea typeface="+mn-ea"/>
                <a:cs typeface="+mn-ea"/>
                <a:sym typeface="+mn-ea"/>
              </a:rPr>
              <a:t>.定义模型 </a:t>
            </a:r>
            <a:r>
              <a:rPr lang="en-US" altLang="zh-CN" sz="3200" b="0" dirty="0" smtClean="0">
                <a:solidFill>
                  <a:srgbClr val="005188"/>
                </a:solidFill>
                <a:latin typeface="+mn-lt"/>
                <a:ea typeface="+mn-ea"/>
                <a:cs typeface="+mn-ea"/>
                <a:sym typeface="+mn-ea"/>
              </a:rPr>
              <a:t>— </a:t>
            </a:r>
            <a:r>
              <a:rPr lang="zh-CN" altLang="en-US" sz="3200" b="0" dirty="0" smtClean="0">
                <a:solidFill>
                  <a:srgbClr val="005188"/>
                </a:solidFill>
                <a:latin typeface="+mn-lt"/>
                <a:ea typeface="+mn-ea"/>
                <a:cs typeface="+mn-ea"/>
                <a:sym typeface="+mn-ea"/>
              </a:rPr>
              <a:t>外部因素模型</a:t>
            </a:r>
            <a:endParaRPr lang="zh-CN" altLang="en-US" sz="3200" b="0" dirty="0" smtClean="0">
              <a:solidFill>
                <a:srgbClr val="005188"/>
              </a:solidFill>
              <a:latin typeface="+mn-lt"/>
              <a:ea typeface="+mn-ea"/>
              <a:cs typeface="+mn-ea"/>
              <a:sym typeface="+mn-ea"/>
            </a:endParaRPr>
          </a:p>
          <a:p>
            <a:r>
              <a:rPr lang="en-US" altLang="zh-CN" sz="3200" b="0" dirty="0" smtClean="0">
                <a:solidFill>
                  <a:srgbClr val="005188"/>
                </a:solidFill>
                <a:latin typeface="+mn-lt"/>
                <a:ea typeface="+mn-ea"/>
                <a:cs typeface="+mn-ea"/>
                <a:sym typeface="+mn-lt"/>
              </a:rPr>
              <a:t> </a:t>
            </a:r>
            <a:endParaRPr lang="en-US" altLang="zh-CN" sz="3200" b="0" dirty="0" smtClean="0">
              <a:solidFill>
                <a:srgbClr val="005188"/>
              </a:solidFill>
              <a:latin typeface="+mn-lt"/>
              <a:ea typeface="+mn-ea"/>
              <a:cs typeface="+mn-ea"/>
              <a:sym typeface="+mn-lt"/>
            </a:endParaRPr>
          </a:p>
        </p:txBody>
      </p:sp>
      <p:pic>
        <p:nvPicPr>
          <p:cNvPr id="6" name="图片 5"/>
          <p:cNvPicPr>
            <a:picLocks noChangeAspect="1"/>
          </p:cNvPicPr>
          <p:nvPr/>
        </p:nvPicPr>
        <p:blipFill>
          <a:blip r:embed="rId1"/>
          <a:stretch>
            <a:fillRect/>
          </a:stretch>
        </p:blipFill>
        <p:spPr>
          <a:xfrm>
            <a:off x="1192530" y="3258820"/>
            <a:ext cx="2047875" cy="3355975"/>
          </a:xfrm>
          <a:prstGeom prst="rect">
            <a:avLst/>
          </a:prstGeom>
        </p:spPr>
      </p:pic>
      <p:pic>
        <p:nvPicPr>
          <p:cNvPr id="7" name="图片 6"/>
          <p:cNvPicPr>
            <a:picLocks noChangeAspect="1"/>
          </p:cNvPicPr>
          <p:nvPr/>
        </p:nvPicPr>
        <p:blipFill>
          <a:blip r:embed="rId2"/>
          <a:stretch>
            <a:fillRect/>
          </a:stretch>
        </p:blipFill>
        <p:spPr>
          <a:xfrm>
            <a:off x="4450715" y="3160395"/>
            <a:ext cx="7619365" cy="428625"/>
          </a:xfrm>
          <a:prstGeom prst="rect">
            <a:avLst/>
          </a:prstGeom>
        </p:spPr>
      </p:pic>
      <p:pic>
        <p:nvPicPr>
          <p:cNvPr id="8" name="图片 7"/>
          <p:cNvPicPr>
            <a:picLocks noChangeAspect="1"/>
          </p:cNvPicPr>
          <p:nvPr/>
        </p:nvPicPr>
        <p:blipFill>
          <a:blip r:embed="rId3"/>
          <a:stretch>
            <a:fillRect/>
          </a:stretch>
        </p:blipFill>
        <p:spPr>
          <a:xfrm>
            <a:off x="4450715" y="3547110"/>
            <a:ext cx="7505065" cy="457200"/>
          </a:xfrm>
          <a:prstGeom prst="rect">
            <a:avLst/>
          </a:prstGeom>
        </p:spPr>
      </p:pic>
      <p:pic>
        <p:nvPicPr>
          <p:cNvPr id="9" name="图片 8"/>
          <p:cNvPicPr>
            <a:picLocks noChangeAspect="1"/>
          </p:cNvPicPr>
          <p:nvPr/>
        </p:nvPicPr>
        <p:blipFill>
          <a:blip r:embed="rId4"/>
          <a:stretch>
            <a:fillRect/>
          </a:stretch>
        </p:blipFill>
        <p:spPr>
          <a:xfrm>
            <a:off x="4450715" y="4004310"/>
            <a:ext cx="6209665" cy="447675"/>
          </a:xfrm>
          <a:prstGeom prst="rect">
            <a:avLst/>
          </a:prstGeom>
        </p:spPr>
      </p:pic>
      <p:pic>
        <p:nvPicPr>
          <p:cNvPr id="10" name="图片 9"/>
          <p:cNvPicPr>
            <a:picLocks noChangeAspect="1"/>
          </p:cNvPicPr>
          <p:nvPr/>
        </p:nvPicPr>
        <p:blipFill>
          <a:blip r:embed="rId5"/>
          <a:stretch>
            <a:fillRect/>
          </a:stretch>
        </p:blipFill>
        <p:spPr>
          <a:xfrm>
            <a:off x="4478655" y="4451985"/>
            <a:ext cx="5552440" cy="428625"/>
          </a:xfrm>
          <a:prstGeom prst="rect">
            <a:avLst/>
          </a:prstGeom>
        </p:spPr>
      </p:pic>
      <p:pic>
        <p:nvPicPr>
          <p:cNvPr id="11" name="图片 10"/>
          <p:cNvPicPr>
            <a:picLocks noChangeAspect="1"/>
          </p:cNvPicPr>
          <p:nvPr/>
        </p:nvPicPr>
        <p:blipFill>
          <a:blip r:embed="rId6"/>
          <a:stretch>
            <a:fillRect/>
          </a:stretch>
        </p:blipFill>
        <p:spPr>
          <a:xfrm>
            <a:off x="4450715" y="4880610"/>
            <a:ext cx="5047615" cy="466725"/>
          </a:xfrm>
          <a:prstGeom prst="rect">
            <a:avLst/>
          </a:prstGeom>
        </p:spPr>
      </p:pic>
      <p:pic>
        <p:nvPicPr>
          <p:cNvPr id="12" name="图片 11"/>
          <p:cNvPicPr>
            <a:picLocks noChangeAspect="1"/>
          </p:cNvPicPr>
          <p:nvPr/>
        </p:nvPicPr>
        <p:blipFill>
          <a:blip r:embed="rId7"/>
          <a:stretch>
            <a:fillRect/>
          </a:stretch>
        </p:blipFill>
        <p:spPr>
          <a:xfrm>
            <a:off x="4378960" y="5347335"/>
            <a:ext cx="6352540" cy="495300"/>
          </a:xfrm>
          <a:prstGeom prst="rect">
            <a:avLst/>
          </a:prstGeom>
        </p:spPr>
      </p:pic>
      <p:pic>
        <p:nvPicPr>
          <p:cNvPr id="13" name="图片 12"/>
          <p:cNvPicPr>
            <a:picLocks noChangeAspect="1"/>
          </p:cNvPicPr>
          <p:nvPr/>
        </p:nvPicPr>
        <p:blipFill>
          <a:blip r:embed="rId8"/>
          <a:stretch>
            <a:fillRect/>
          </a:stretch>
        </p:blipFill>
        <p:spPr>
          <a:xfrm>
            <a:off x="4478655" y="5319395"/>
            <a:ext cx="6743065" cy="129540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9"/>
    </mc:Choice>
    <mc:Fallback>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2"/>
          <p:cNvSpPr txBox="1"/>
          <p:nvPr/>
        </p:nvSpPr>
        <p:spPr>
          <a:xfrm>
            <a:off x="1192479" y="292682"/>
            <a:ext cx="2737705" cy="425183"/>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zh-CN" altLang="en-US" sz="3200" b="0" dirty="0" smtClean="0">
              <a:solidFill>
                <a:srgbClr val="005188"/>
              </a:solidFill>
              <a:latin typeface="+mn-lt"/>
              <a:ea typeface="+mn-ea"/>
              <a:cs typeface="+mn-ea"/>
              <a:sym typeface="+mn-lt"/>
            </a:endParaRPr>
          </a:p>
        </p:txBody>
      </p:sp>
      <p:sp>
        <p:nvSpPr>
          <p:cNvPr id="19" name="文本框 18"/>
          <p:cNvSpPr txBox="1"/>
          <p:nvPr/>
        </p:nvSpPr>
        <p:spPr>
          <a:xfrm>
            <a:off x="600075" y="869950"/>
            <a:ext cx="10991215" cy="1938020"/>
          </a:xfrm>
          <a:prstGeom prst="rect">
            <a:avLst/>
          </a:prstGeom>
          <a:noFill/>
        </p:spPr>
        <p:txBody>
          <a:bodyPr wrap="square" rtlCol="0">
            <a:spAutoFit/>
          </a:bodyPr>
          <a:p>
            <a:pPr marL="342900" indent="-342900">
              <a:lnSpc>
                <a:spcPct val="150000"/>
              </a:lnSpc>
              <a:buClr>
                <a:srgbClr val="5B9BD5"/>
              </a:buClr>
              <a:buFont typeface="Arial" panose="020B0604020202020204" pitchFamily="34" charset="0"/>
              <a:buChar char="•"/>
            </a:pPr>
            <a:r>
              <a:rPr lang="zh-CN" altLang="en-US" sz="2000">
                <a:solidFill>
                  <a:schemeClr val="accent1">
                    <a:lumMod val="75000"/>
                  </a:schemeClr>
                </a:solidFill>
                <a:sym typeface="+mn-ea"/>
              </a:rPr>
              <a:t>第二次融合之后，我们使用</a:t>
            </a:r>
            <a:r>
              <a:rPr lang="en-US" altLang="zh-CN" sz="2000">
                <a:solidFill>
                  <a:schemeClr val="accent1">
                    <a:lumMod val="75000"/>
                  </a:schemeClr>
                </a:solidFill>
                <a:sym typeface="+mn-ea"/>
              </a:rPr>
              <a:t>tanh</a:t>
            </a:r>
            <a:r>
              <a:rPr lang="zh-CN" altLang="en-US" sz="2000">
                <a:solidFill>
                  <a:schemeClr val="accent1">
                    <a:lumMod val="75000"/>
                  </a:schemeClr>
                </a:solidFill>
                <a:sym typeface="+mn-ea"/>
              </a:rPr>
              <a:t>函数将融合结果限定在（</a:t>
            </a:r>
            <a:r>
              <a:rPr lang="en-US" altLang="zh-CN" sz="2000">
                <a:solidFill>
                  <a:schemeClr val="accent1">
                    <a:lumMod val="75000"/>
                  </a:schemeClr>
                </a:solidFill>
                <a:sym typeface="+mn-ea"/>
              </a:rPr>
              <a:t>0,1</a:t>
            </a:r>
            <a:r>
              <a:rPr lang="zh-CN" altLang="en-US" sz="2000">
                <a:solidFill>
                  <a:schemeClr val="accent1">
                    <a:lumMod val="75000"/>
                  </a:schemeClr>
                </a:solidFill>
                <a:sym typeface="+mn-ea"/>
              </a:rPr>
              <a:t>）之间，这样得到的（批次数，</a:t>
            </a:r>
            <a:r>
              <a:rPr lang="en-US" altLang="zh-CN" sz="2000">
                <a:solidFill>
                  <a:schemeClr val="accent1">
                    <a:lumMod val="75000"/>
                  </a:schemeClr>
                </a:solidFill>
                <a:sym typeface="+mn-ea"/>
              </a:rPr>
              <a:t>2,16,8</a:t>
            </a:r>
            <a:r>
              <a:rPr lang="zh-CN" altLang="en-US" sz="2000">
                <a:solidFill>
                  <a:schemeClr val="accent1">
                    <a:lumMod val="75000"/>
                  </a:schemeClr>
                </a:solidFill>
                <a:sym typeface="+mn-ea"/>
              </a:rPr>
              <a:t>）维度的数据就是我们要预测出的交通流量数据，然后就可以指定学习率和损失函数进行梯度下降操作。</a:t>
            </a:r>
            <a:endParaRPr lang="zh-CN" altLang="en-US" sz="2000">
              <a:solidFill>
                <a:schemeClr val="accent1">
                  <a:lumMod val="75000"/>
                </a:schemeClr>
              </a:solidFill>
              <a:sym typeface="+mn-ea"/>
            </a:endParaRPr>
          </a:p>
          <a:p>
            <a:pPr marL="342900" indent="-342900">
              <a:lnSpc>
                <a:spcPct val="150000"/>
              </a:lnSpc>
              <a:buClr>
                <a:srgbClr val="5B9BD5"/>
              </a:buClr>
              <a:buFont typeface="Arial" panose="020B0604020202020204" pitchFamily="34" charset="0"/>
              <a:buChar char="•"/>
            </a:pPr>
            <a:endParaRPr lang="zh-CN" altLang="en-US" sz="2000">
              <a:solidFill>
                <a:schemeClr val="accent1">
                  <a:lumMod val="75000"/>
                </a:schemeClr>
              </a:solidFill>
              <a:sym typeface="+mn-ea"/>
            </a:endParaRPr>
          </a:p>
        </p:txBody>
      </p:sp>
      <p:sp>
        <p:nvSpPr>
          <p:cNvPr id="3" name="文本占位符 2"/>
          <p:cNvSpPr txBox="1"/>
          <p:nvPr/>
        </p:nvSpPr>
        <p:spPr>
          <a:xfrm>
            <a:off x="976630" y="177165"/>
            <a:ext cx="5913755" cy="425450"/>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3200" b="0" dirty="0" smtClean="0">
                <a:solidFill>
                  <a:srgbClr val="005188"/>
                </a:solidFill>
                <a:latin typeface="+mn-lt"/>
                <a:ea typeface="+mn-ea"/>
                <a:cs typeface="+mn-ea"/>
                <a:sym typeface="+mn-ea"/>
              </a:rPr>
              <a:t>3</a:t>
            </a:r>
            <a:r>
              <a:rPr lang="zh-CN" altLang="en-US" sz="3200" b="0" dirty="0" smtClean="0">
                <a:solidFill>
                  <a:srgbClr val="005188"/>
                </a:solidFill>
                <a:latin typeface="+mn-lt"/>
                <a:ea typeface="+mn-ea"/>
                <a:cs typeface="+mn-ea"/>
                <a:sym typeface="+mn-ea"/>
              </a:rPr>
              <a:t>.定义模型 </a:t>
            </a:r>
            <a:r>
              <a:rPr lang="en-US" altLang="zh-CN" sz="3200" b="0" dirty="0" smtClean="0">
                <a:solidFill>
                  <a:srgbClr val="005188"/>
                </a:solidFill>
                <a:latin typeface="+mn-lt"/>
                <a:ea typeface="+mn-ea"/>
                <a:cs typeface="+mn-ea"/>
                <a:sym typeface="+mn-ea"/>
              </a:rPr>
              <a:t>— </a:t>
            </a:r>
            <a:r>
              <a:rPr lang="zh-CN" altLang="en-US" sz="3200" b="0" dirty="0" smtClean="0">
                <a:solidFill>
                  <a:srgbClr val="005188"/>
                </a:solidFill>
                <a:latin typeface="+mn-lt"/>
                <a:ea typeface="+mn-ea"/>
                <a:cs typeface="+mn-ea"/>
                <a:sym typeface="+mn-ea"/>
              </a:rPr>
              <a:t>外部因素模型</a:t>
            </a:r>
            <a:endParaRPr lang="zh-CN" altLang="en-US" sz="3200" b="0" dirty="0" smtClean="0">
              <a:solidFill>
                <a:srgbClr val="005188"/>
              </a:solidFill>
              <a:latin typeface="+mn-lt"/>
              <a:ea typeface="+mn-ea"/>
              <a:cs typeface="+mn-ea"/>
              <a:sym typeface="+mn-ea"/>
            </a:endParaRPr>
          </a:p>
          <a:p>
            <a:r>
              <a:rPr lang="en-US" altLang="zh-CN" sz="3200" b="0" dirty="0" smtClean="0">
                <a:solidFill>
                  <a:srgbClr val="005188"/>
                </a:solidFill>
                <a:latin typeface="+mn-lt"/>
                <a:ea typeface="+mn-ea"/>
                <a:cs typeface="+mn-ea"/>
                <a:sym typeface="+mn-lt"/>
              </a:rPr>
              <a:t> </a:t>
            </a:r>
            <a:endParaRPr lang="en-US" altLang="zh-CN" sz="3200" b="0" dirty="0" smtClean="0">
              <a:solidFill>
                <a:srgbClr val="005188"/>
              </a:solidFill>
              <a:latin typeface="+mn-lt"/>
              <a:ea typeface="+mn-ea"/>
              <a:cs typeface="+mn-ea"/>
              <a:sym typeface="+mn-lt"/>
            </a:endParaRPr>
          </a:p>
        </p:txBody>
      </p:sp>
      <p:pic>
        <p:nvPicPr>
          <p:cNvPr id="14" name="图片 13"/>
          <p:cNvPicPr>
            <a:picLocks noChangeAspect="1"/>
          </p:cNvPicPr>
          <p:nvPr/>
        </p:nvPicPr>
        <p:blipFill>
          <a:blip r:embed="rId1"/>
          <a:stretch>
            <a:fillRect/>
          </a:stretch>
        </p:blipFill>
        <p:spPr>
          <a:xfrm>
            <a:off x="1440815" y="2995930"/>
            <a:ext cx="4379595" cy="2560955"/>
          </a:xfrm>
          <a:prstGeom prst="rect">
            <a:avLst/>
          </a:prstGeom>
        </p:spPr>
      </p:pic>
      <p:pic>
        <p:nvPicPr>
          <p:cNvPr id="4" name="图片 3"/>
          <p:cNvPicPr>
            <a:picLocks noChangeAspect="1"/>
          </p:cNvPicPr>
          <p:nvPr/>
        </p:nvPicPr>
        <p:blipFill>
          <a:blip r:embed="rId2"/>
          <a:stretch>
            <a:fillRect/>
          </a:stretch>
        </p:blipFill>
        <p:spPr>
          <a:xfrm>
            <a:off x="6515735" y="3794760"/>
            <a:ext cx="4685665" cy="96329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9"/>
    </mc:Choice>
    <mc:Fallback>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2"/>
          <p:cNvSpPr txBox="1"/>
          <p:nvPr/>
        </p:nvSpPr>
        <p:spPr>
          <a:xfrm>
            <a:off x="1192479" y="292682"/>
            <a:ext cx="2737705" cy="425183"/>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zh-CN" altLang="en-US" sz="3200" b="0" dirty="0" smtClean="0">
              <a:solidFill>
                <a:srgbClr val="005188"/>
              </a:solidFill>
              <a:latin typeface="+mn-lt"/>
              <a:ea typeface="+mn-ea"/>
              <a:cs typeface="+mn-ea"/>
              <a:sym typeface="+mn-lt"/>
            </a:endParaRPr>
          </a:p>
        </p:txBody>
      </p:sp>
      <p:sp>
        <p:nvSpPr>
          <p:cNvPr id="19" name="文本框 18"/>
          <p:cNvSpPr txBox="1"/>
          <p:nvPr/>
        </p:nvSpPr>
        <p:spPr>
          <a:xfrm>
            <a:off x="747395" y="801370"/>
            <a:ext cx="10991215" cy="3276600"/>
          </a:xfrm>
          <a:prstGeom prst="rect">
            <a:avLst/>
          </a:prstGeom>
          <a:noFill/>
        </p:spPr>
        <p:txBody>
          <a:bodyPr wrap="square" rtlCol="0">
            <a:spAutoFit/>
          </a:bodyPr>
          <a:p>
            <a:pPr marL="342900" indent="-342900">
              <a:lnSpc>
                <a:spcPct val="150000"/>
              </a:lnSpc>
              <a:buClr>
                <a:srgbClr val="5B9BD5"/>
              </a:buClr>
              <a:buFont typeface="Arial" panose="020B0604020202020204" pitchFamily="34" charset="0"/>
              <a:buChar char="•"/>
            </a:pPr>
            <a:r>
              <a:rPr lang="zh-CN" altLang="en-US" sz="2000">
                <a:solidFill>
                  <a:schemeClr val="accent1">
                    <a:lumMod val="75000"/>
                  </a:schemeClr>
                </a:solidFill>
                <a:sym typeface="+mn-ea"/>
              </a:rPr>
              <a:t>城市里的流量数据是一种时空数据，一个城市某一时刻的入车流量数据如左图所示的矩阵，其对应的渲染过的数据如右图，数值越大颜色越深。</a:t>
            </a:r>
            <a:endParaRPr lang="zh-CN" altLang="en-US" sz="2000">
              <a:solidFill>
                <a:schemeClr val="accent1">
                  <a:lumMod val="75000"/>
                </a:schemeClr>
              </a:solidFill>
              <a:sym typeface="+mn-ea"/>
            </a:endParaRPr>
          </a:p>
          <a:p>
            <a:pPr marL="342900" indent="-342900">
              <a:lnSpc>
                <a:spcPct val="150000"/>
              </a:lnSpc>
              <a:buClr>
                <a:srgbClr val="5B9BD5"/>
              </a:buClr>
              <a:buFont typeface="Arial" panose="020B0604020202020204" pitchFamily="34" charset="0"/>
              <a:buChar char="•"/>
            </a:pPr>
            <a:r>
              <a:rPr lang="zh-CN" altLang="en-US" sz="2000">
                <a:solidFill>
                  <a:schemeClr val="accent1">
                    <a:lumMod val="75000"/>
                  </a:schemeClr>
                </a:solidFill>
                <a:sym typeface="+mn-ea"/>
              </a:rPr>
              <a:t>时空数据是一种要同时考虑空间性和时间性的数据，它与视频、文本数据的区别在于</a:t>
            </a:r>
            <a:r>
              <a:rPr lang="en-US" altLang="zh-CN" sz="2000">
                <a:solidFill>
                  <a:schemeClr val="accent1">
                    <a:lumMod val="75000"/>
                  </a:schemeClr>
                </a:solidFill>
                <a:sym typeface="+mn-ea"/>
              </a:rPr>
              <a:t>:</a:t>
            </a:r>
            <a:endParaRPr lang="en-US" altLang="zh-CN" sz="2000">
              <a:solidFill>
                <a:schemeClr val="accent1">
                  <a:lumMod val="75000"/>
                </a:schemeClr>
              </a:solidFill>
              <a:sym typeface="+mn-ea"/>
            </a:endParaRPr>
          </a:p>
          <a:p>
            <a:pPr indent="0">
              <a:lnSpc>
                <a:spcPct val="150000"/>
              </a:lnSpc>
              <a:buClr>
                <a:srgbClr val="5B9BD5"/>
              </a:buClr>
              <a:buFont typeface="Arial" panose="020B0604020202020204" pitchFamily="34" charset="0"/>
              <a:buNone/>
            </a:pPr>
            <a:r>
              <a:rPr lang="en-US" altLang="zh-CN" sz="2000">
                <a:solidFill>
                  <a:schemeClr val="accent1">
                    <a:lumMod val="75000"/>
                  </a:schemeClr>
                </a:solidFill>
                <a:sym typeface="+mn-ea"/>
              </a:rPr>
              <a:t>          </a:t>
            </a:r>
            <a:r>
              <a:rPr lang="zh-CN" altLang="en-US" sz="2000">
                <a:solidFill>
                  <a:schemeClr val="accent1">
                    <a:lumMod val="75000"/>
                  </a:schemeClr>
                </a:solidFill>
                <a:sym typeface="+mn-ea"/>
              </a:rPr>
              <a:t>（</a:t>
            </a:r>
            <a:r>
              <a:rPr lang="en-US" altLang="zh-CN" sz="2000">
                <a:solidFill>
                  <a:schemeClr val="accent1">
                    <a:lumMod val="75000"/>
                  </a:schemeClr>
                </a:solidFill>
                <a:sym typeface="+mn-ea"/>
              </a:rPr>
              <a:t>1</a:t>
            </a:r>
            <a:r>
              <a:rPr lang="zh-CN" altLang="en-US" sz="2000">
                <a:solidFill>
                  <a:schemeClr val="accent1">
                    <a:lumMod val="75000"/>
                  </a:schemeClr>
                </a:solidFill>
                <a:sym typeface="+mn-ea"/>
              </a:rPr>
              <a:t>）空间上的距离关系和层次关系，能够代表语义上的相似关系，比如离得比较近的位置点，空气质量也比较相近。</a:t>
            </a:r>
            <a:endParaRPr lang="zh-CN" altLang="en-US" sz="2000">
              <a:solidFill>
                <a:schemeClr val="accent1">
                  <a:lumMod val="75000"/>
                </a:schemeClr>
              </a:solidFill>
              <a:sym typeface="+mn-ea"/>
            </a:endParaRPr>
          </a:p>
          <a:p>
            <a:pPr indent="0">
              <a:lnSpc>
                <a:spcPct val="150000"/>
              </a:lnSpc>
              <a:buClr>
                <a:srgbClr val="5B9BD5"/>
              </a:buClr>
              <a:buFont typeface="Arial" panose="020B0604020202020204" pitchFamily="34" charset="0"/>
              <a:buNone/>
            </a:pPr>
            <a:r>
              <a:rPr lang="zh-CN" altLang="en-US" sz="2000">
                <a:solidFill>
                  <a:schemeClr val="accent1">
                    <a:lumMod val="75000"/>
                  </a:schemeClr>
                </a:solidFill>
                <a:sym typeface="+mn-ea"/>
              </a:rPr>
              <a:t>          （</a:t>
            </a:r>
            <a:r>
              <a:rPr lang="en-US" altLang="zh-CN" sz="2000">
                <a:solidFill>
                  <a:schemeClr val="accent1">
                    <a:lumMod val="75000"/>
                  </a:schemeClr>
                </a:solidFill>
                <a:sym typeface="+mn-ea"/>
              </a:rPr>
              <a:t>2</a:t>
            </a:r>
            <a:r>
              <a:rPr lang="zh-CN" altLang="en-US" sz="2000">
                <a:solidFill>
                  <a:schemeClr val="accent1">
                    <a:lumMod val="75000"/>
                  </a:schemeClr>
                </a:solidFill>
                <a:sym typeface="+mn-ea"/>
              </a:rPr>
              <a:t>）时间上具有临近性</a:t>
            </a:r>
            <a:r>
              <a:rPr lang="en-US" altLang="zh-CN" sz="2000">
                <a:solidFill>
                  <a:schemeClr val="accent1">
                    <a:lumMod val="75000"/>
                  </a:schemeClr>
                </a:solidFill>
                <a:sym typeface="+mn-ea"/>
              </a:rPr>
              <a:t>(</a:t>
            </a:r>
            <a:r>
              <a:rPr lang="zh-CN" altLang="en-US" sz="2000">
                <a:solidFill>
                  <a:schemeClr val="accent1">
                    <a:lumMod val="75000"/>
                  </a:schemeClr>
                </a:solidFill>
                <a:sym typeface="+mn-ea"/>
              </a:rPr>
              <a:t>相邻时间点</a:t>
            </a:r>
            <a:r>
              <a:rPr lang="en-US" altLang="zh-CN" sz="2000">
                <a:solidFill>
                  <a:schemeClr val="accent1">
                    <a:lumMod val="75000"/>
                  </a:schemeClr>
                </a:solidFill>
                <a:sym typeface="+mn-ea"/>
              </a:rPr>
              <a:t>)</a:t>
            </a:r>
            <a:r>
              <a:rPr lang="zh-CN" altLang="en-US" sz="2000">
                <a:solidFill>
                  <a:schemeClr val="accent1">
                    <a:lumMod val="75000"/>
                  </a:schemeClr>
                </a:solidFill>
                <a:sym typeface="+mn-ea"/>
              </a:rPr>
              <a:t>、周期性</a:t>
            </a:r>
            <a:r>
              <a:rPr lang="en-US" altLang="zh-CN" sz="2000">
                <a:solidFill>
                  <a:schemeClr val="accent1">
                    <a:lumMod val="75000"/>
                  </a:schemeClr>
                </a:solidFill>
                <a:sym typeface="+mn-ea"/>
              </a:rPr>
              <a:t>(</a:t>
            </a:r>
            <a:r>
              <a:rPr lang="zh-CN" altLang="en-US" sz="2000">
                <a:solidFill>
                  <a:schemeClr val="accent1">
                    <a:lumMod val="75000"/>
                  </a:schemeClr>
                </a:solidFill>
                <a:sym typeface="+mn-ea"/>
              </a:rPr>
              <a:t>不同天的同一时刻</a:t>
            </a:r>
            <a:r>
              <a:rPr lang="en-US" altLang="zh-CN" sz="2000">
                <a:solidFill>
                  <a:schemeClr val="accent1">
                    <a:lumMod val="75000"/>
                  </a:schemeClr>
                </a:solidFill>
                <a:sym typeface="+mn-ea"/>
              </a:rPr>
              <a:t>)</a:t>
            </a:r>
            <a:r>
              <a:rPr lang="zh-CN" altLang="en-US" sz="2000">
                <a:solidFill>
                  <a:schemeClr val="accent1">
                    <a:lumMod val="75000"/>
                  </a:schemeClr>
                </a:solidFill>
                <a:sym typeface="+mn-ea"/>
              </a:rPr>
              <a:t>、趋势性</a:t>
            </a:r>
            <a:r>
              <a:rPr lang="en-US" altLang="zh-CN" sz="2000">
                <a:solidFill>
                  <a:schemeClr val="accent1">
                    <a:lumMod val="75000"/>
                  </a:schemeClr>
                </a:solidFill>
                <a:sym typeface="+mn-ea"/>
              </a:rPr>
              <a:t>(</a:t>
            </a:r>
            <a:r>
              <a:rPr lang="zh-CN" altLang="en-US" sz="2000">
                <a:solidFill>
                  <a:schemeClr val="accent1">
                    <a:lumMod val="75000"/>
                  </a:schemeClr>
                </a:solidFill>
                <a:sym typeface="+mn-ea"/>
              </a:rPr>
              <a:t>上扬或下降</a:t>
            </a:r>
            <a:r>
              <a:rPr lang="en-US" altLang="zh-CN" sz="2000">
                <a:solidFill>
                  <a:schemeClr val="accent1">
                    <a:lumMod val="75000"/>
                  </a:schemeClr>
                </a:solidFill>
                <a:sym typeface="+mn-ea"/>
              </a:rPr>
              <a:t>)</a:t>
            </a:r>
            <a:r>
              <a:rPr lang="zh-CN" altLang="en-US" sz="2000">
                <a:solidFill>
                  <a:schemeClr val="accent1">
                    <a:lumMod val="75000"/>
                  </a:schemeClr>
                </a:solidFill>
                <a:sym typeface="+mn-ea"/>
              </a:rPr>
              <a:t>。</a:t>
            </a:r>
            <a:endParaRPr lang="en-US" altLang="zh-CN" sz="2000">
              <a:solidFill>
                <a:schemeClr val="accent1">
                  <a:lumMod val="75000"/>
                </a:schemeClr>
              </a:solidFill>
              <a:sym typeface="+mn-ea"/>
            </a:endParaRPr>
          </a:p>
          <a:p>
            <a:pPr marL="342900" indent="-342900">
              <a:lnSpc>
                <a:spcPct val="150000"/>
              </a:lnSpc>
              <a:buClr>
                <a:srgbClr val="5B9BD5"/>
              </a:buClr>
              <a:buFont typeface="Arial" panose="020B0604020202020204" pitchFamily="34" charset="0"/>
              <a:buChar char="•"/>
            </a:pPr>
            <a:endParaRPr lang="zh-CN" altLang="en-US"/>
          </a:p>
        </p:txBody>
      </p:sp>
      <p:sp>
        <p:nvSpPr>
          <p:cNvPr id="3" name="文本占位符 2"/>
          <p:cNvSpPr txBox="1"/>
          <p:nvPr/>
        </p:nvSpPr>
        <p:spPr>
          <a:xfrm>
            <a:off x="1192479" y="292682"/>
            <a:ext cx="2737705" cy="425183"/>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3200" b="0" dirty="0" smtClean="0">
                <a:solidFill>
                  <a:srgbClr val="005188"/>
                </a:solidFill>
                <a:latin typeface="+mn-lt"/>
                <a:ea typeface="+mn-ea"/>
                <a:cs typeface="+mn-ea"/>
                <a:sym typeface="+mn-lt"/>
              </a:rPr>
              <a:t>1.</a:t>
            </a:r>
            <a:r>
              <a:rPr lang="zh-CN" altLang="en-US" sz="3200" b="0" dirty="0" smtClean="0">
                <a:solidFill>
                  <a:srgbClr val="005188"/>
                </a:solidFill>
                <a:latin typeface="+mn-lt"/>
                <a:ea typeface="+mn-ea"/>
                <a:cs typeface="+mn-ea"/>
                <a:sym typeface="+mn-lt"/>
              </a:rPr>
              <a:t>数据特性</a:t>
            </a:r>
            <a:endParaRPr lang="zh-CN" altLang="en-US" sz="3200" b="0" dirty="0" smtClean="0">
              <a:solidFill>
                <a:srgbClr val="005188"/>
              </a:solidFill>
              <a:latin typeface="+mn-lt"/>
              <a:ea typeface="+mn-ea"/>
              <a:cs typeface="+mn-ea"/>
              <a:sym typeface="+mn-lt"/>
            </a:endParaRPr>
          </a:p>
        </p:txBody>
      </p:sp>
      <p:pic>
        <p:nvPicPr>
          <p:cNvPr id="6" name="图片 5"/>
          <p:cNvPicPr>
            <a:picLocks noChangeAspect="1"/>
          </p:cNvPicPr>
          <p:nvPr/>
        </p:nvPicPr>
        <p:blipFill>
          <a:blip r:embed="rId1"/>
          <a:stretch>
            <a:fillRect/>
          </a:stretch>
        </p:blipFill>
        <p:spPr>
          <a:xfrm>
            <a:off x="6428740" y="3687445"/>
            <a:ext cx="3705860" cy="2983865"/>
          </a:xfrm>
          <a:prstGeom prst="rect">
            <a:avLst/>
          </a:prstGeom>
        </p:spPr>
      </p:pic>
      <p:pic>
        <p:nvPicPr>
          <p:cNvPr id="8" name="图片 7"/>
          <p:cNvPicPr>
            <a:picLocks noChangeAspect="1"/>
          </p:cNvPicPr>
          <p:nvPr/>
        </p:nvPicPr>
        <p:blipFill>
          <a:blip r:embed="rId2"/>
          <a:stretch>
            <a:fillRect/>
          </a:stretch>
        </p:blipFill>
        <p:spPr>
          <a:xfrm>
            <a:off x="2542540" y="3926840"/>
            <a:ext cx="2590165" cy="250507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9"/>
    </mc:Choice>
    <mc:Fallback>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2"/>
          <p:cNvSpPr txBox="1"/>
          <p:nvPr/>
        </p:nvSpPr>
        <p:spPr>
          <a:xfrm>
            <a:off x="1192479" y="292682"/>
            <a:ext cx="2737705" cy="425183"/>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zh-CN" altLang="en-US" sz="3200" b="0" dirty="0" smtClean="0">
              <a:solidFill>
                <a:srgbClr val="005188"/>
              </a:solidFill>
              <a:latin typeface="+mn-lt"/>
              <a:ea typeface="+mn-ea"/>
              <a:cs typeface="+mn-ea"/>
              <a:sym typeface="+mn-lt"/>
            </a:endParaRPr>
          </a:p>
        </p:txBody>
      </p:sp>
      <p:sp>
        <p:nvSpPr>
          <p:cNvPr id="19" name="文本框 18"/>
          <p:cNvSpPr txBox="1"/>
          <p:nvPr/>
        </p:nvSpPr>
        <p:spPr>
          <a:xfrm>
            <a:off x="600075" y="869950"/>
            <a:ext cx="10991215" cy="1476375"/>
          </a:xfrm>
          <a:prstGeom prst="rect">
            <a:avLst/>
          </a:prstGeom>
          <a:noFill/>
        </p:spPr>
        <p:txBody>
          <a:bodyPr wrap="square" rtlCol="0">
            <a:spAutoFit/>
          </a:bodyPr>
          <a:p>
            <a:pPr marL="342900" indent="-342900">
              <a:lnSpc>
                <a:spcPct val="150000"/>
              </a:lnSpc>
              <a:buClr>
                <a:srgbClr val="5B9BD5"/>
              </a:buClr>
              <a:buFont typeface="Arial" panose="020B0604020202020204" pitchFamily="34" charset="0"/>
              <a:buChar char="•"/>
            </a:pPr>
            <a:r>
              <a:rPr lang="zh-CN" altLang="en-US" sz="2000">
                <a:solidFill>
                  <a:schemeClr val="accent1">
                    <a:lumMod val="75000"/>
                  </a:schemeClr>
                </a:solidFill>
                <a:sym typeface="+mn-ea"/>
              </a:rPr>
              <a:t>训练模型时，我们定义的学习率是</a:t>
            </a:r>
            <a:r>
              <a:rPr lang="en-US" altLang="zh-CN" sz="2000">
                <a:solidFill>
                  <a:schemeClr val="accent1">
                    <a:lumMod val="75000"/>
                  </a:schemeClr>
                </a:solidFill>
                <a:sym typeface="+mn-ea"/>
              </a:rPr>
              <a:t>0.0002(</a:t>
            </a:r>
            <a:r>
              <a:rPr lang="zh-CN" altLang="en-US" sz="2000">
                <a:solidFill>
                  <a:schemeClr val="accent1">
                    <a:lumMod val="75000"/>
                  </a:schemeClr>
                </a:solidFill>
                <a:sym typeface="+mn-ea"/>
              </a:rPr>
              <a:t>静态的</a:t>
            </a:r>
            <a:r>
              <a:rPr lang="en-US" altLang="zh-CN" sz="2000">
                <a:solidFill>
                  <a:schemeClr val="accent1">
                    <a:lumMod val="75000"/>
                  </a:schemeClr>
                </a:solidFill>
                <a:sym typeface="+mn-ea"/>
              </a:rPr>
              <a:t>)</a:t>
            </a:r>
            <a:r>
              <a:rPr lang="zh-CN" altLang="en-US" sz="2000">
                <a:solidFill>
                  <a:schemeClr val="accent1">
                    <a:lumMod val="75000"/>
                  </a:schemeClr>
                </a:solidFill>
                <a:sym typeface="+mn-ea"/>
              </a:rPr>
              <a:t>，使用动量优化器（</a:t>
            </a:r>
            <a:r>
              <a:rPr lang="en-US" altLang="zh-CN" sz="2000">
                <a:solidFill>
                  <a:schemeClr val="accent1">
                    <a:lumMod val="75000"/>
                  </a:schemeClr>
                </a:solidFill>
                <a:sym typeface="+mn-ea"/>
              </a:rPr>
              <a:t>Adam</a:t>
            </a:r>
            <a:r>
              <a:rPr lang="zh-CN" altLang="en-US" sz="2000">
                <a:solidFill>
                  <a:schemeClr val="accent1">
                    <a:lumMod val="75000"/>
                  </a:schemeClr>
                </a:solidFill>
                <a:sym typeface="+mn-ea"/>
              </a:rPr>
              <a:t>利用梯度的一阶矩估计和二阶矩估计动态调整每个参数的学习率），使用均方误差（</a:t>
            </a:r>
            <a:r>
              <a:rPr lang="en-US" altLang="zh-CN" sz="2000">
                <a:solidFill>
                  <a:schemeClr val="accent1">
                    <a:lumMod val="75000"/>
                  </a:schemeClr>
                </a:solidFill>
                <a:sym typeface="+mn-ea"/>
              </a:rPr>
              <a:t>MSE</a:t>
            </a:r>
            <a:r>
              <a:rPr lang="zh-CN" altLang="en-US" sz="2000">
                <a:solidFill>
                  <a:schemeClr val="accent1">
                    <a:lumMod val="75000"/>
                  </a:schemeClr>
                </a:solidFill>
                <a:sym typeface="+mn-ea"/>
              </a:rPr>
              <a:t>）来计算损失值，使用均方根误差（</a:t>
            </a:r>
            <a:r>
              <a:rPr lang="en-US" altLang="zh-CN" sz="2000">
                <a:solidFill>
                  <a:schemeClr val="accent1">
                    <a:lumMod val="75000"/>
                  </a:schemeClr>
                </a:solidFill>
                <a:sym typeface="+mn-ea"/>
              </a:rPr>
              <a:t>RMSE</a:t>
            </a:r>
            <a:r>
              <a:rPr lang="zh-CN" altLang="en-US" sz="2000">
                <a:solidFill>
                  <a:schemeClr val="accent1">
                    <a:lumMod val="75000"/>
                  </a:schemeClr>
                </a:solidFill>
                <a:sym typeface="+mn-ea"/>
              </a:rPr>
              <a:t>）来作为训练和测试时模型的评估标准。</a:t>
            </a:r>
            <a:endParaRPr lang="en-US" altLang="zh-CN" sz="2000">
              <a:solidFill>
                <a:schemeClr val="accent1">
                  <a:lumMod val="75000"/>
                </a:schemeClr>
              </a:solidFill>
              <a:sym typeface="+mn-ea"/>
            </a:endParaRPr>
          </a:p>
        </p:txBody>
      </p:sp>
      <p:sp>
        <p:nvSpPr>
          <p:cNvPr id="3" name="文本占位符 2"/>
          <p:cNvSpPr txBox="1"/>
          <p:nvPr/>
        </p:nvSpPr>
        <p:spPr>
          <a:xfrm>
            <a:off x="976630" y="177165"/>
            <a:ext cx="5913755" cy="425450"/>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3200" b="0" dirty="0" smtClean="0">
                <a:solidFill>
                  <a:srgbClr val="005188"/>
                </a:solidFill>
                <a:latin typeface="+mn-lt"/>
                <a:ea typeface="+mn-ea"/>
                <a:cs typeface="+mn-ea"/>
                <a:sym typeface="+mn-ea"/>
              </a:rPr>
              <a:t>4</a:t>
            </a:r>
            <a:r>
              <a:rPr lang="zh-CN" altLang="en-US" sz="3200" b="0" dirty="0" smtClean="0">
                <a:solidFill>
                  <a:srgbClr val="005188"/>
                </a:solidFill>
                <a:latin typeface="+mn-lt"/>
                <a:ea typeface="+mn-ea"/>
                <a:cs typeface="+mn-ea"/>
                <a:sym typeface="+mn-ea"/>
              </a:rPr>
              <a:t>.训练模型</a:t>
            </a:r>
            <a:endParaRPr lang="zh-CN" altLang="en-US" sz="3200" b="0" dirty="0" smtClean="0">
              <a:solidFill>
                <a:srgbClr val="005188"/>
              </a:solidFill>
              <a:latin typeface="+mn-lt"/>
              <a:ea typeface="+mn-ea"/>
              <a:cs typeface="+mn-ea"/>
              <a:sym typeface="+mn-ea"/>
            </a:endParaRPr>
          </a:p>
          <a:p>
            <a:r>
              <a:rPr lang="en-US" altLang="zh-CN" sz="3200" b="0" dirty="0" smtClean="0">
                <a:solidFill>
                  <a:srgbClr val="005188"/>
                </a:solidFill>
                <a:latin typeface="+mn-lt"/>
                <a:ea typeface="+mn-ea"/>
                <a:cs typeface="+mn-ea"/>
                <a:sym typeface="+mn-lt"/>
              </a:rPr>
              <a:t> </a:t>
            </a:r>
            <a:endParaRPr lang="en-US" altLang="zh-CN" sz="3200" b="0" dirty="0" smtClean="0">
              <a:solidFill>
                <a:srgbClr val="005188"/>
              </a:solidFill>
              <a:latin typeface="+mn-lt"/>
              <a:ea typeface="+mn-ea"/>
              <a:cs typeface="+mn-ea"/>
              <a:sym typeface="+mn-lt"/>
            </a:endParaRPr>
          </a:p>
        </p:txBody>
      </p:sp>
      <p:pic>
        <p:nvPicPr>
          <p:cNvPr id="4" name="图片 3"/>
          <p:cNvPicPr>
            <a:picLocks noChangeAspect="1"/>
          </p:cNvPicPr>
          <p:nvPr/>
        </p:nvPicPr>
        <p:blipFill>
          <a:blip r:embed="rId1"/>
          <a:stretch>
            <a:fillRect/>
          </a:stretch>
        </p:blipFill>
        <p:spPr>
          <a:xfrm>
            <a:off x="6506210" y="4764405"/>
            <a:ext cx="5527675" cy="1095375"/>
          </a:xfrm>
          <a:prstGeom prst="rect">
            <a:avLst/>
          </a:prstGeom>
        </p:spPr>
      </p:pic>
      <p:pic>
        <p:nvPicPr>
          <p:cNvPr id="5" name="图片 4"/>
          <p:cNvPicPr>
            <a:picLocks noChangeAspect="1"/>
          </p:cNvPicPr>
          <p:nvPr/>
        </p:nvPicPr>
        <p:blipFill>
          <a:blip r:embed="rId2"/>
          <a:stretch>
            <a:fillRect/>
          </a:stretch>
        </p:blipFill>
        <p:spPr>
          <a:xfrm>
            <a:off x="6506210" y="3241675"/>
            <a:ext cx="5085080" cy="1037590"/>
          </a:xfrm>
          <a:prstGeom prst="rect">
            <a:avLst/>
          </a:prstGeom>
        </p:spPr>
      </p:pic>
      <p:pic>
        <p:nvPicPr>
          <p:cNvPr id="14" name="图片 13"/>
          <p:cNvPicPr>
            <a:picLocks noChangeAspect="1"/>
          </p:cNvPicPr>
          <p:nvPr/>
        </p:nvPicPr>
        <p:blipFill>
          <a:blip r:embed="rId3"/>
          <a:stretch>
            <a:fillRect/>
          </a:stretch>
        </p:blipFill>
        <p:spPr>
          <a:xfrm>
            <a:off x="52070" y="2690495"/>
            <a:ext cx="6454140" cy="362013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9"/>
    </mc:Choice>
    <mc:Fallback>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2"/>
          <p:cNvSpPr txBox="1"/>
          <p:nvPr/>
        </p:nvSpPr>
        <p:spPr>
          <a:xfrm>
            <a:off x="1192479" y="292682"/>
            <a:ext cx="2737705" cy="425183"/>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zh-CN" altLang="en-US" sz="3200" b="0" dirty="0" smtClean="0">
              <a:solidFill>
                <a:srgbClr val="005188"/>
              </a:solidFill>
              <a:latin typeface="+mn-lt"/>
              <a:ea typeface="+mn-ea"/>
              <a:cs typeface="+mn-ea"/>
              <a:sym typeface="+mn-lt"/>
            </a:endParaRPr>
          </a:p>
        </p:txBody>
      </p:sp>
      <p:sp>
        <p:nvSpPr>
          <p:cNvPr id="19" name="文本框 18"/>
          <p:cNvSpPr txBox="1"/>
          <p:nvPr/>
        </p:nvSpPr>
        <p:spPr>
          <a:xfrm>
            <a:off x="600075" y="869950"/>
            <a:ext cx="10991215" cy="4707890"/>
          </a:xfrm>
          <a:prstGeom prst="rect">
            <a:avLst/>
          </a:prstGeom>
          <a:noFill/>
        </p:spPr>
        <p:txBody>
          <a:bodyPr wrap="square" rtlCol="0">
            <a:spAutoFit/>
          </a:bodyPr>
          <a:p>
            <a:pPr marL="342900" indent="-342900">
              <a:lnSpc>
                <a:spcPct val="150000"/>
              </a:lnSpc>
              <a:buClr>
                <a:srgbClr val="5B9BD5"/>
              </a:buClr>
              <a:buFont typeface="Arial" panose="020B0604020202020204" pitchFamily="34" charset="0"/>
              <a:buChar char="•"/>
            </a:pPr>
            <a:r>
              <a:rPr lang="zh-CN" altLang="en-US" sz="2000">
                <a:solidFill>
                  <a:schemeClr val="accent1">
                    <a:lumMod val="75000"/>
                  </a:schemeClr>
                </a:solidFill>
                <a:sym typeface="+mn-ea"/>
              </a:rPr>
              <a:t>系统中共分为两次训练过程，不使用测试集和使用测试集。</a:t>
            </a:r>
            <a:endParaRPr lang="zh-CN" altLang="en-US" sz="2000">
              <a:solidFill>
                <a:schemeClr val="accent1">
                  <a:lumMod val="75000"/>
                </a:schemeClr>
              </a:solidFill>
              <a:sym typeface="+mn-ea"/>
            </a:endParaRPr>
          </a:p>
          <a:p>
            <a:pPr marL="342900" indent="-342900">
              <a:lnSpc>
                <a:spcPct val="150000"/>
              </a:lnSpc>
              <a:buClr>
                <a:srgbClr val="5B9BD5"/>
              </a:buClr>
              <a:buFont typeface="Arial" panose="020B0604020202020204" pitchFamily="34" charset="0"/>
              <a:buChar char="•"/>
            </a:pPr>
            <a:r>
              <a:rPr lang="zh-CN" altLang="en-US" sz="2000">
                <a:solidFill>
                  <a:schemeClr val="accent1">
                    <a:lumMod val="75000"/>
                  </a:schemeClr>
                </a:solidFill>
                <a:sym typeface="+mn-ea"/>
              </a:rPr>
              <a:t>第一次训练设置了以下参数：</a:t>
            </a:r>
            <a:endParaRPr lang="zh-CN" altLang="en-US" sz="2000">
              <a:solidFill>
                <a:schemeClr val="accent1">
                  <a:lumMod val="75000"/>
                </a:schemeClr>
              </a:solidFill>
              <a:sym typeface="+mn-ea"/>
            </a:endParaRPr>
          </a:p>
          <a:p>
            <a:pPr indent="0">
              <a:lnSpc>
                <a:spcPct val="150000"/>
              </a:lnSpc>
              <a:buClr>
                <a:srgbClr val="5B9BD5"/>
              </a:buClr>
              <a:buFont typeface="Arial" panose="020B0604020202020204" pitchFamily="34" charset="0"/>
              <a:buNone/>
            </a:pPr>
            <a:r>
              <a:rPr lang="zh-CN" altLang="en-US" sz="2000">
                <a:solidFill>
                  <a:schemeClr val="accent1">
                    <a:lumMod val="75000"/>
                  </a:schemeClr>
                </a:solidFill>
                <a:sym typeface="+mn-ea"/>
              </a:rPr>
              <a:t>               </a:t>
            </a:r>
            <a:r>
              <a:rPr lang="en-US" altLang="zh-CN" sz="2000">
                <a:solidFill>
                  <a:schemeClr val="accent1">
                    <a:lumMod val="75000"/>
                  </a:schemeClr>
                </a:solidFill>
                <a:sym typeface="+mn-ea"/>
              </a:rPr>
              <a:t>[1]</a:t>
            </a:r>
            <a:r>
              <a:rPr lang="zh-CN" altLang="en-US" sz="2000">
                <a:solidFill>
                  <a:schemeClr val="accent1">
                    <a:lumMod val="75000"/>
                  </a:schemeClr>
                </a:solidFill>
                <a:sym typeface="+mn-ea"/>
              </a:rPr>
              <a:t>数据集：将所有训练集切分</a:t>
            </a:r>
            <a:r>
              <a:rPr lang="en-US" altLang="zh-CN" sz="2000">
                <a:solidFill>
                  <a:schemeClr val="accent1">
                    <a:lumMod val="75000"/>
                  </a:schemeClr>
                </a:solidFill>
                <a:sym typeface="+mn-ea"/>
              </a:rPr>
              <a:t>90%</a:t>
            </a:r>
            <a:r>
              <a:rPr lang="zh-CN" altLang="en-US" sz="2000">
                <a:solidFill>
                  <a:schemeClr val="accent1">
                    <a:lumMod val="75000"/>
                  </a:schemeClr>
                </a:solidFill>
                <a:sym typeface="+mn-ea"/>
              </a:rPr>
              <a:t>作为喂养数据集，</a:t>
            </a:r>
            <a:r>
              <a:rPr lang="en-US" altLang="zh-CN" sz="2000">
                <a:solidFill>
                  <a:schemeClr val="accent1">
                    <a:lumMod val="75000"/>
                  </a:schemeClr>
                </a:solidFill>
                <a:sym typeface="+mn-ea"/>
              </a:rPr>
              <a:t>10%</a:t>
            </a:r>
            <a:r>
              <a:rPr lang="zh-CN" altLang="en-US" sz="2000">
                <a:solidFill>
                  <a:schemeClr val="accent1">
                    <a:lumMod val="75000"/>
                  </a:schemeClr>
                </a:solidFill>
                <a:sym typeface="+mn-ea"/>
              </a:rPr>
              <a:t>作为验证数据集，用于进行交叉检验。</a:t>
            </a:r>
            <a:endParaRPr lang="zh-CN" altLang="en-US" sz="2000">
              <a:solidFill>
                <a:schemeClr val="accent1">
                  <a:lumMod val="75000"/>
                </a:schemeClr>
              </a:solidFill>
              <a:sym typeface="+mn-ea"/>
            </a:endParaRPr>
          </a:p>
          <a:p>
            <a:pPr indent="0">
              <a:lnSpc>
                <a:spcPct val="150000"/>
              </a:lnSpc>
              <a:buClr>
                <a:srgbClr val="5B9BD5"/>
              </a:buClr>
              <a:buFont typeface="Arial" panose="020B0604020202020204" pitchFamily="34" charset="0"/>
              <a:buNone/>
            </a:pPr>
            <a:r>
              <a:rPr lang="zh-CN" altLang="en-US" sz="2000">
                <a:solidFill>
                  <a:schemeClr val="accent1">
                    <a:lumMod val="75000"/>
                  </a:schemeClr>
                </a:solidFill>
                <a:sym typeface="+mn-ea"/>
              </a:rPr>
              <a:t>               </a:t>
            </a:r>
            <a:r>
              <a:rPr lang="en-US" altLang="zh-CN" sz="2000">
                <a:solidFill>
                  <a:schemeClr val="accent1">
                    <a:lumMod val="75000"/>
                  </a:schemeClr>
                </a:solidFill>
                <a:sym typeface="+mn-ea"/>
              </a:rPr>
              <a:t>[2]</a:t>
            </a:r>
            <a:r>
              <a:rPr lang="zh-CN" altLang="en-US" sz="2000">
                <a:solidFill>
                  <a:schemeClr val="accent1">
                    <a:lumMod val="75000"/>
                  </a:schemeClr>
                </a:solidFill>
                <a:sym typeface="+mn-ea"/>
              </a:rPr>
              <a:t>批次数：</a:t>
            </a:r>
            <a:r>
              <a:rPr lang="en-US" altLang="zh-CN" sz="2000">
                <a:solidFill>
                  <a:schemeClr val="accent1">
                    <a:lumMod val="75000"/>
                  </a:schemeClr>
                </a:solidFill>
                <a:sym typeface="+mn-ea"/>
              </a:rPr>
              <a:t>32</a:t>
            </a:r>
            <a:endParaRPr lang="en-US" altLang="zh-CN" sz="2000">
              <a:solidFill>
                <a:schemeClr val="accent1">
                  <a:lumMod val="75000"/>
                </a:schemeClr>
              </a:solidFill>
              <a:sym typeface="+mn-ea"/>
            </a:endParaRPr>
          </a:p>
          <a:p>
            <a:pPr indent="0">
              <a:lnSpc>
                <a:spcPct val="150000"/>
              </a:lnSpc>
              <a:buClr>
                <a:srgbClr val="5B9BD5"/>
              </a:buClr>
              <a:buFont typeface="Arial" panose="020B0604020202020204" pitchFamily="34" charset="0"/>
              <a:buNone/>
            </a:pPr>
            <a:r>
              <a:rPr lang="en-US" altLang="zh-CN" sz="2000">
                <a:solidFill>
                  <a:schemeClr val="accent1">
                    <a:lumMod val="75000"/>
                  </a:schemeClr>
                </a:solidFill>
                <a:sym typeface="+mn-ea"/>
              </a:rPr>
              <a:t>               [3]</a:t>
            </a:r>
            <a:r>
              <a:rPr lang="zh-CN" altLang="en-US" sz="2000">
                <a:solidFill>
                  <a:schemeClr val="accent1">
                    <a:lumMod val="75000"/>
                  </a:schemeClr>
                </a:solidFill>
                <a:sym typeface="+mn-ea"/>
              </a:rPr>
              <a:t>迭代次数：</a:t>
            </a:r>
            <a:r>
              <a:rPr lang="en-US" altLang="zh-CN" sz="2000">
                <a:solidFill>
                  <a:schemeClr val="accent1">
                    <a:lumMod val="75000"/>
                  </a:schemeClr>
                </a:solidFill>
                <a:sym typeface="+mn-ea"/>
              </a:rPr>
              <a:t>400</a:t>
            </a:r>
            <a:endParaRPr lang="zh-CN" altLang="en-US" sz="2000">
              <a:solidFill>
                <a:schemeClr val="accent1">
                  <a:lumMod val="75000"/>
                </a:schemeClr>
              </a:solidFill>
              <a:sym typeface="+mn-ea"/>
            </a:endParaRPr>
          </a:p>
          <a:p>
            <a:pPr indent="0">
              <a:lnSpc>
                <a:spcPct val="150000"/>
              </a:lnSpc>
              <a:buClr>
                <a:srgbClr val="5B9BD5"/>
              </a:buClr>
              <a:buFont typeface="Arial" panose="020B0604020202020204" pitchFamily="34" charset="0"/>
              <a:buNone/>
            </a:pPr>
            <a:r>
              <a:rPr lang="zh-CN" altLang="en-US" sz="2000">
                <a:solidFill>
                  <a:schemeClr val="accent1">
                    <a:lumMod val="75000"/>
                  </a:schemeClr>
                </a:solidFill>
                <a:sym typeface="+mn-ea"/>
              </a:rPr>
              <a:t>               </a:t>
            </a:r>
            <a:r>
              <a:rPr lang="en-US" altLang="zh-CN" sz="2000">
                <a:solidFill>
                  <a:schemeClr val="accent1">
                    <a:lumMod val="75000"/>
                  </a:schemeClr>
                </a:solidFill>
                <a:sym typeface="+mn-ea"/>
              </a:rPr>
              <a:t>[4]</a:t>
            </a:r>
            <a:r>
              <a:rPr lang="zh-CN" altLang="en-US" sz="2000">
                <a:solidFill>
                  <a:schemeClr val="accent1">
                    <a:lumMod val="75000"/>
                  </a:schemeClr>
                </a:solidFill>
                <a:sym typeface="+mn-ea"/>
              </a:rPr>
              <a:t>训练策略：设置早停策略，对</a:t>
            </a:r>
            <a:r>
              <a:rPr lang="en-US" altLang="zh-CN" sz="2000">
                <a:solidFill>
                  <a:schemeClr val="accent1">
                    <a:lumMod val="75000"/>
                  </a:schemeClr>
                </a:solidFill>
                <a:sym typeface="+mn-ea"/>
              </a:rPr>
              <a:t>rmse</a:t>
            </a:r>
            <a:r>
              <a:rPr lang="zh-CN" altLang="en-US" sz="2000">
                <a:solidFill>
                  <a:schemeClr val="accent1">
                    <a:lumMod val="75000"/>
                  </a:schemeClr>
                </a:solidFill>
                <a:sym typeface="+mn-ea"/>
              </a:rPr>
              <a:t>值进行监控，如果数值在</a:t>
            </a:r>
            <a:r>
              <a:rPr lang="en-US" altLang="zh-CN" sz="2000">
                <a:solidFill>
                  <a:schemeClr val="accent1">
                    <a:lumMod val="75000"/>
                  </a:schemeClr>
                </a:solidFill>
                <a:sym typeface="+mn-ea"/>
              </a:rPr>
              <a:t>5</a:t>
            </a:r>
            <a:r>
              <a:rPr lang="zh-CN" altLang="en-US" sz="2000">
                <a:solidFill>
                  <a:schemeClr val="accent1">
                    <a:lumMod val="75000"/>
                  </a:schemeClr>
                </a:solidFill>
                <a:sym typeface="+mn-ea"/>
              </a:rPr>
              <a:t>次迭代过程中没有下降，就停止模型的训练。</a:t>
            </a:r>
            <a:endParaRPr lang="zh-CN" altLang="en-US" sz="2000">
              <a:solidFill>
                <a:schemeClr val="accent1">
                  <a:lumMod val="75000"/>
                </a:schemeClr>
              </a:solidFill>
              <a:sym typeface="+mn-ea"/>
            </a:endParaRPr>
          </a:p>
          <a:p>
            <a:pPr indent="0">
              <a:lnSpc>
                <a:spcPct val="150000"/>
              </a:lnSpc>
              <a:buClr>
                <a:srgbClr val="5B9BD5"/>
              </a:buClr>
              <a:buFont typeface="Arial" panose="020B0604020202020204" pitchFamily="34" charset="0"/>
              <a:buNone/>
            </a:pPr>
            <a:r>
              <a:rPr lang="zh-CN" altLang="en-US" sz="2000">
                <a:solidFill>
                  <a:schemeClr val="accent1">
                    <a:lumMod val="75000"/>
                  </a:schemeClr>
                </a:solidFill>
                <a:sym typeface="+mn-ea"/>
              </a:rPr>
              <a:t>               </a:t>
            </a:r>
            <a:r>
              <a:rPr lang="en-US" altLang="zh-CN" sz="2000">
                <a:solidFill>
                  <a:schemeClr val="accent1">
                    <a:lumMod val="75000"/>
                  </a:schemeClr>
                </a:solidFill>
                <a:sym typeface="+mn-ea"/>
              </a:rPr>
              <a:t>[5]</a:t>
            </a:r>
            <a:r>
              <a:rPr lang="zh-CN" altLang="en-US" sz="2000">
                <a:solidFill>
                  <a:schemeClr val="accent1">
                    <a:lumMod val="75000"/>
                  </a:schemeClr>
                </a:solidFill>
                <a:sym typeface="+mn-ea"/>
              </a:rPr>
              <a:t>设置记录点，将最佳的训练参数保存一个</a:t>
            </a:r>
            <a:r>
              <a:rPr lang="en-US" altLang="zh-CN" sz="2000">
                <a:solidFill>
                  <a:schemeClr val="accent1">
                    <a:lumMod val="75000"/>
                  </a:schemeClr>
                </a:solidFill>
                <a:sym typeface="+mn-ea"/>
              </a:rPr>
              <a:t>h5</a:t>
            </a:r>
            <a:r>
              <a:rPr lang="zh-CN" altLang="en-US" sz="2000">
                <a:solidFill>
                  <a:schemeClr val="accent1">
                    <a:lumMod val="75000"/>
                  </a:schemeClr>
                </a:solidFill>
                <a:sym typeface="+mn-ea"/>
              </a:rPr>
              <a:t>文件中（之后可以用</a:t>
            </a:r>
            <a:r>
              <a:rPr lang="en-US" altLang="zh-CN" sz="2000">
                <a:solidFill>
                  <a:schemeClr val="accent1">
                    <a:lumMod val="75000"/>
                  </a:schemeClr>
                </a:solidFill>
                <a:sym typeface="+mn-ea"/>
              </a:rPr>
              <a:t>load_weight</a:t>
            </a:r>
            <a:r>
              <a:rPr lang="zh-CN" altLang="en-US" sz="2000">
                <a:solidFill>
                  <a:schemeClr val="accent1">
                    <a:lumMod val="75000"/>
                  </a:schemeClr>
                </a:solidFill>
                <a:sym typeface="+mn-ea"/>
              </a:rPr>
              <a:t>方法加载模型参数），将训练过程中损失值的变化记录保存到一个</a:t>
            </a:r>
            <a:r>
              <a:rPr lang="en-US" altLang="zh-CN" sz="2000">
                <a:solidFill>
                  <a:schemeClr val="accent1">
                    <a:lumMod val="75000"/>
                  </a:schemeClr>
                </a:solidFill>
                <a:sym typeface="+mn-ea"/>
              </a:rPr>
              <a:t>pkl</a:t>
            </a:r>
            <a:r>
              <a:rPr lang="zh-CN" altLang="en-US" sz="2000">
                <a:solidFill>
                  <a:schemeClr val="accent1">
                    <a:lumMod val="75000"/>
                  </a:schemeClr>
                </a:solidFill>
                <a:sym typeface="+mn-ea"/>
              </a:rPr>
              <a:t>文件中，并将训练过程进行展示。</a:t>
            </a:r>
            <a:endParaRPr lang="zh-CN" altLang="en-US" sz="2000">
              <a:solidFill>
                <a:schemeClr val="accent1">
                  <a:lumMod val="75000"/>
                </a:schemeClr>
              </a:solidFill>
              <a:sym typeface="+mn-ea"/>
            </a:endParaRPr>
          </a:p>
        </p:txBody>
      </p:sp>
      <p:sp>
        <p:nvSpPr>
          <p:cNvPr id="3" name="文本占位符 2"/>
          <p:cNvSpPr txBox="1"/>
          <p:nvPr/>
        </p:nvSpPr>
        <p:spPr>
          <a:xfrm>
            <a:off x="976630" y="177165"/>
            <a:ext cx="5913755" cy="425450"/>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3200" b="0" dirty="0" smtClean="0">
                <a:solidFill>
                  <a:srgbClr val="005188"/>
                </a:solidFill>
                <a:latin typeface="+mn-lt"/>
                <a:ea typeface="+mn-ea"/>
                <a:cs typeface="+mn-ea"/>
                <a:sym typeface="+mn-ea"/>
              </a:rPr>
              <a:t>4</a:t>
            </a:r>
            <a:r>
              <a:rPr lang="zh-CN" altLang="en-US" sz="3200" b="0" dirty="0" smtClean="0">
                <a:solidFill>
                  <a:srgbClr val="005188"/>
                </a:solidFill>
                <a:latin typeface="+mn-lt"/>
                <a:ea typeface="+mn-ea"/>
                <a:cs typeface="+mn-ea"/>
                <a:sym typeface="+mn-ea"/>
              </a:rPr>
              <a:t>.训练模型 </a:t>
            </a:r>
            <a:r>
              <a:rPr lang="en-US" altLang="zh-CN" sz="3200" b="0" dirty="0" smtClean="0">
                <a:solidFill>
                  <a:srgbClr val="005188"/>
                </a:solidFill>
                <a:latin typeface="+mn-lt"/>
                <a:ea typeface="+mn-ea"/>
                <a:cs typeface="+mn-ea"/>
                <a:sym typeface="+mn-ea"/>
              </a:rPr>
              <a:t>— </a:t>
            </a:r>
            <a:r>
              <a:rPr lang="zh-CN" altLang="en-US" sz="3200" b="0" dirty="0" smtClean="0">
                <a:solidFill>
                  <a:srgbClr val="005188"/>
                </a:solidFill>
                <a:latin typeface="+mn-lt"/>
                <a:ea typeface="+mn-ea"/>
                <a:cs typeface="+mn-ea"/>
                <a:sym typeface="+mn-ea"/>
              </a:rPr>
              <a:t>定义训练过程</a:t>
            </a:r>
            <a:r>
              <a:rPr lang="en-US" altLang="zh-CN" sz="3200" b="0" dirty="0" smtClean="0">
                <a:solidFill>
                  <a:srgbClr val="005188"/>
                </a:solidFill>
                <a:latin typeface="+mn-lt"/>
                <a:ea typeface="+mn-ea"/>
                <a:cs typeface="+mn-ea"/>
                <a:sym typeface="+mn-ea"/>
              </a:rPr>
              <a:t>1</a:t>
            </a:r>
            <a:endParaRPr lang="en-US" altLang="zh-CN" sz="3200" b="0" dirty="0" smtClean="0">
              <a:solidFill>
                <a:srgbClr val="005188"/>
              </a:solidFill>
              <a:latin typeface="+mn-lt"/>
              <a:ea typeface="+mn-ea"/>
              <a:cs typeface="+mn-ea"/>
              <a:sym typeface="+mn-ea"/>
            </a:endParaRPr>
          </a:p>
          <a:p>
            <a:r>
              <a:rPr lang="en-US" altLang="zh-CN" sz="3200" b="0" dirty="0" smtClean="0">
                <a:solidFill>
                  <a:srgbClr val="005188"/>
                </a:solidFill>
                <a:latin typeface="+mn-lt"/>
                <a:ea typeface="+mn-ea"/>
                <a:cs typeface="+mn-ea"/>
                <a:sym typeface="+mn-lt"/>
              </a:rPr>
              <a:t> </a:t>
            </a:r>
            <a:endParaRPr lang="en-US" altLang="zh-CN" sz="3200" b="0" dirty="0" smtClean="0">
              <a:solidFill>
                <a:srgbClr val="005188"/>
              </a:solidFill>
              <a:latin typeface="+mn-lt"/>
              <a:ea typeface="+mn-ea"/>
              <a:cs typeface="+mn-ea"/>
              <a:sym typeface="+mn-lt"/>
            </a:endParaRPr>
          </a:p>
        </p:txBody>
      </p:sp>
      <p:pic>
        <p:nvPicPr>
          <p:cNvPr id="5" name="图片 4"/>
          <p:cNvPicPr>
            <a:picLocks noChangeAspect="1"/>
          </p:cNvPicPr>
          <p:nvPr/>
        </p:nvPicPr>
        <p:blipFill>
          <a:blip r:embed="rId1"/>
          <a:stretch>
            <a:fillRect/>
          </a:stretch>
        </p:blipFill>
        <p:spPr>
          <a:xfrm>
            <a:off x="1192530" y="5577840"/>
            <a:ext cx="10621010" cy="401320"/>
          </a:xfrm>
          <a:prstGeom prst="rect">
            <a:avLst/>
          </a:prstGeom>
        </p:spPr>
      </p:pic>
      <p:pic>
        <p:nvPicPr>
          <p:cNvPr id="6" name="图片 5"/>
          <p:cNvPicPr>
            <a:picLocks noChangeAspect="1"/>
          </p:cNvPicPr>
          <p:nvPr/>
        </p:nvPicPr>
        <p:blipFill>
          <a:blip r:embed="rId2"/>
          <a:stretch>
            <a:fillRect/>
          </a:stretch>
        </p:blipFill>
        <p:spPr>
          <a:xfrm>
            <a:off x="1192530" y="6256655"/>
            <a:ext cx="10532745" cy="47180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9"/>
    </mc:Choice>
    <mc:Fallback>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2"/>
          <p:cNvSpPr txBox="1"/>
          <p:nvPr/>
        </p:nvSpPr>
        <p:spPr>
          <a:xfrm>
            <a:off x="1192479" y="292682"/>
            <a:ext cx="2737705" cy="425183"/>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zh-CN" altLang="en-US" sz="3200" b="0" dirty="0" smtClean="0">
              <a:solidFill>
                <a:srgbClr val="005188"/>
              </a:solidFill>
              <a:latin typeface="+mn-lt"/>
              <a:ea typeface="+mn-ea"/>
              <a:cs typeface="+mn-ea"/>
              <a:sym typeface="+mn-lt"/>
            </a:endParaRPr>
          </a:p>
        </p:txBody>
      </p:sp>
      <p:sp>
        <p:nvSpPr>
          <p:cNvPr id="19" name="文本框 18"/>
          <p:cNvSpPr txBox="1"/>
          <p:nvPr/>
        </p:nvSpPr>
        <p:spPr>
          <a:xfrm>
            <a:off x="600075" y="869950"/>
            <a:ext cx="10991215" cy="8863330"/>
          </a:xfrm>
          <a:prstGeom prst="rect">
            <a:avLst/>
          </a:prstGeom>
          <a:noFill/>
        </p:spPr>
        <p:txBody>
          <a:bodyPr wrap="square" rtlCol="0">
            <a:spAutoFit/>
          </a:bodyPr>
          <a:p>
            <a:pPr marL="342900" indent="-342900">
              <a:lnSpc>
                <a:spcPct val="150000"/>
              </a:lnSpc>
              <a:buClr>
                <a:srgbClr val="5B9BD5"/>
              </a:buClr>
              <a:buFont typeface="Arial" panose="020B0604020202020204" pitchFamily="34" charset="0"/>
              <a:buChar char="•"/>
            </a:pPr>
            <a:r>
              <a:rPr lang="zh-CN" altLang="en-US" sz="2000">
                <a:solidFill>
                  <a:schemeClr val="accent1">
                    <a:lumMod val="75000"/>
                  </a:schemeClr>
                </a:solidFill>
                <a:sym typeface="+mn-ea"/>
              </a:rPr>
              <a:t>读取</a:t>
            </a:r>
            <a:r>
              <a:rPr lang="en-US" altLang="zh-CN" sz="2000">
                <a:solidFill>
                  <a:schemeClr val="accent1">
                    <a:lumMod val="75000"/>
                  </a:schemeClr>
                </a:solidFill>
                <a:sym typeface="+mn-ea"/>
              </a:rPr>
              <a:t>pkl</a:t>
            </a:r>
            <a:r>
              <a:rPr lang="zh-CN" altLang="en-US" sz="2000">
                <a:solidFill>
                  <a:schemeClr val="accent1">
                    <a:lumMod val="75000"/>
                  </a:schemeClr>
                </a:solidFill>
                <a:sym typeface="+mn-ea"/>
              </a:rPr>
              <a:t>文件，里面存放了损失值的变化记录，可以看到损失值曲线变化如下，在第</a:t>
            </a:r>
            <a:r>
              <a:rPr lang="en-US" altLang="zh-CN" sz="2000">
                <a:solidFill>
                  <a:schemeClr val="accent1">
                    <a:lumMod val="75000"/>
                  </a:schemeClr>
                </a:solidFill>
                <a:sym typeface="+mn-ea"/>
              </a:rPr>
              <a:t>35</a:t>
            </a:r>
            <a:r>
              <a:rPr lang="zh-CN" altLang="en-US" sz="2000">
                <a:solidFill>
                  <a:schemeClr val="accent1">
                    <a:lumMod val="75000"/>
                  </a:schemeClr>
                </a:solidFill>
                <a:sym typeface="+mn-ea"/>
              </a:rPr>
              <a:t>次迭代时就启动了早停策略。</a:t>
            </a:r>
            <a:endParaRPr lang="zh-CN" altLang="en-US" sz="2000">
              <a:solidFill>
                <a:schemeClr val="accent1">
                  <a:lumMod val="75000"/>
                </a:schemeClr>
              </a:solidFill>
              <a:sym typeface="+mn-ea"/>
            </a:endParaRPr>
          </a:p>
          <a:p>
            <a:pPr marL="342900" indent="-342900">
              <a:lnSpc>
                <a:spcPct val="150000"/>
              </a:lnSpc>
              <a:buClr>
                <a:srgbClr val="5B9BD5"/>
              </a:buClr>
              <a:buFont typeface="Arial" panose="020B0604020202020204" pitchFamily="34" charset="0"/>
              <a:buChar char="•"/>
            </a:pPr>
            <a:endParaRPr lang="zh-CN" altLang="en-US" sz="2000">
              <a:solidFill>
                <a:schemeClr val="accent1">
                  <a:lumMod val="75000"/>
                </a:schemeClr>
              </a:solidFill>
              <a:sym typeface="+mn-ea"/>
            </a:endParaRPr>
          </a:p>
          <a:p>
            <a:pPr marL="342900" indent="-342900">
              <a:lnSpc>
                <a:spcPct val="150000"/>
              </a:lnSpc>
              <a:buClr>
                <a:srgbClr val="5B9BD5"/>
              </a:buClr>
              <a:buFont typeface="Arial" panose="020B0604020202020204" pitchFamily="34" charset="0"/>
              <a:buChar char="•"/>
            </a:pPr>
            <a:endParaRPr lang="zh-CN" altLang="en-US" sz="2000">
              <a:solidFill>
                <a:schemeClr val="accent1">
                  <a:lumMod val="75000"/>
                </a:schemeClr>
              </a:solidFill>
              <a:sym typeface="+mn-ea"/>
            </a:endParaRPr>
          </a:p>
          <a:p>
            <a:pPr marL="342900" indent="-342900">
              <a:lnSpc>
                <a:spcPct val="150000"/>
              </a:lnSpc>
              <a:buClr>
                <a:srgbClr val="5B9BD5"/>
              </a:buClr>
              <a:buFont typeface="Arial" panose="020B0604020202020204" pitchFamily="34" charset="0"/>
              <a:buChar char="•"/>
            </a:pPr>
            <a:endParaRPr lang="zh-CN" altLang="en-US" sz="2000">
              <a:solidFill>
                <a:schemeClr val="accent1">
                  <a:lumMod val="75000"/>
                </a:schemeClr>
              </a:solidFill>
              <a:sym typeface="+mn-ea"/>
            </a:endParaRPr>
          </a:p>
          <a:p>
            <a:pPr marL="342900" indent="-342900">
              <a:lnSpc>
                <a:spcPct val="150000"/>
              </a:lnSpc>
              <a:buClr>
                <a:srgbClr val="5B9BD5"/>
              </a:buClr>
              <a:buFont typeface="Arial" panose="020B0604020202020204" pitchFamily="34" charset="0"/>
              <a:buChar char="•"/>
            </a:pPr>
            <a:endParaRPr lang="zh-CN" altLang="en-US" sz="2000">
              <a:solidFill>
                <a:schemeClr val="accent1">
                  <a:lumMod val="75000"/>
                </a:schemeClr>
              </a:solidFill>
              <a:sym typeface="+mn-ea"/>
            </a:endParaRPr>
          </a:p>
          <a:p>
            <a:pPr marL="342900" indent="-342900">
              <a:lnSpc>
                <a:spcPct val="150000"/>
              </a:lnSpc>
              <a:buClr>
                <a:srgbClr val="5B9BD5"/>
              </a:buClr>
              <a:buFont typeface="Arial" panose="020B0604020202020204" pitchFamily="34" charset="0"/>
              <a:buChar char="•"/>
            </a:pPr>
            <a:endParaRPr lang="zh-CN" altLang="en-US" sz="2000">
              <a:solidFill>
                <a:schemeClr val="accent1">
                  <a:lumMod val="75000"/>
                </a:schemeClr>
              </a:solidFill>
              <a:sym typeface="+mn-ea"/>
            </a:endParaRPr>
          </a:p>
          <a:p>
            <a:pPr marL="342900" indent="-342900">
              <a:lnSpc>
                <a:spcPct val="150000"/>
              </a:lnSpc>
              <a:buClr>
                <a:srgbClr val="5B9BD5"/>
              </a:buClr>
              <a:buFont typeface="Arial" panose="020B0604020202020204" pitchFamily="34" charset="0"/>
              <a:buChar char="•"/>
            </a:pPr>
            <a:endParaRPr lang="zh-CN" altLang="en-US" sz="2000">
              <a:solidFill>
                <a:schemeClr val="accent1">
                  <a:lumMod val="75000"/>
                </a:schemeClr>
              </a:solidFill>
              <a:sym typeface="+mn-ea"/>
            </a:endParaRPr>
          </a:p>
          <a:p>
            <a:pPr marL="342900" indent="-342900">
              <a:lnSpc>
                <a:spcPct val="150000"/>
              </a:lnSpc>
              <a:buClr>
                <a:srgbClr val="5B9BD5"/>
              </a:buClr>
              <a:buFont typeface="Arial" panose="020B0604020202020204" pitchFamily="34" charset="0"/>
              <a:buChar char="•"/>
            </a:pPr>
            <a:endParaRPr lang="zh-CN" altLang="en-US" sz="2000">
              <a:solidFill>
                <a:schemeClr val="accent1">
                  <a:lumMod val="75000"/>
                </a:schemeClr>
              </a:solidFill>
              <a:sym typeface="+mn-ea"/>
            </a:endParaRPr>
          </a:p>
          <a:p>
            <a:pPr marL="342900" indent="-342900">
              <a:lnSpc>
                <a:spcPct val="150000"/>
              </a:lnSpc>
              <a:buClr>
                <a:srgbClr val="5B9BD5"/>
              </a:buClr>
              <a:buFont typeface="Arial" panose="020B0604020202020204" pitchFamily="34" charset="0"/>
              <a:buChar char="•"/>
            </a:pPr>
            <a:endParaRPr lang="zh-CN" altLang="en-US" sz="2000">
              <a:solidFill>
                <a:schemeClr val="accent1">
                  <a:lumMod val="75000"/>
                </a:schemeClr>
              </a:solidFill>
              <a:sym typeface="+mn-ea"/>
            </a:endParaRPr>
          </a:p>
          <a:p>
            <a:pPr marL="342900" indent="-342900">
              <a:lnSpc>
                <a:spcPct val="150000"/>
              </a:lnSpc>
              <a:buClr>
                <a:srgbClr val="5B9BD5"/>
              </a:buClr>
              <a:buFont typeface="Arial" panose="020B0604020202020204" pitchFamily="34" charset="0"/>
              <a:buChar char="•"/>
            </a:pPr>
            <a:r>
              <a:rPr lang="zh-CN" altLang="en-US" sz="2000">
                <a:solidFill>
                  <a:schemeClr val="accent1">
                    <a:lumMod val="75000"/>
                  </a:schemeClr>
                </a:solidFill>
                <a:sym typeface="+mn-ea"/>
              </a:rPr>
              <a:t>从趋势上看，已经达到极限了，损失值很难再下降。</a:t>
            </a:r>
            <a:endParaRPr lang="zh-CN" altLang="en-US" sz="2000">
              <a:solidFill>
                <a:schemeClr val="accent1">
                  <a:lumMod val="75000"/>
                </a:schemeClr>
              </a:solidFill>
              <a:sym typeface="+mn-ea"/>
            </a:endParaRPr>
          </a:p>
          <a:p>
            <a:pPr marL="342900" indent="-342900">
              <a:lnSpc>
                <a:spcPct val="150000"/>
              </a:lnSpc>
              <a:buClr>
                <a:srgbClr val="5B9BD5"/>
              </a:buClr>
              <a:buFont typeface="Arial" panose="020B0604020202020204" pitchFamily="34" charset="0"/>
              <a:buChar char="•"/>
            </a:pPr>
            <a:endParaRPr lang="zh-CN" altLang="en-US" sz="2000">
              <a:solidFill>
                <a:schemeClr val="accent1">
                  <a:lumMod val="75000"/>
                </a:schemeClr>
              </a:solidFill>
              <a:sym typeface="+mn-ea"/>
            </a:endParaRPr>
          </a:p>
          <a:p>
            <a:pPr marL="342900" indent="-342900">
              <a:lnSpc>
                <a:spcPct val="150000"/>
              </a:lnSpc>
              <a:buClr>
                <a:srgbClr val="5B9BD5"/>
              </a:buClr>
              <a:buFont typeface="Arial" panose="020B0604020202020204" pitchFamily="34" charset="0"/>
              <a:buChar char="•"/>
            </a:pPr>
            <a:endParaRPr lang="zh-CN" altLang="en-US" sz="2000">
              <a:solidFill>
                <a:schemeClr val="accent1">
                  <a:lumMod val="75000"/>
                </a:schemeClr>
              </a:solidFill>
              <a:sym typeface="+mn-ea"/>
            </a:endParaRPr>
          </a:p>
          <a:p>
            <a:pPr marL="342900" indent="-342900">
              <a:lnSpc>
                <a:spcPct val="150000"/>
              </a:lnSpc>
              <a:buClr>
                <a:srgbClr val="5B9BD5"/>
              </a:buClr>
              <a:buFont typeface="Arial" panose="020B0604020202020204" pitchFamily="34" charset="0"/>
              <a:buChar char="•"/>
            </a:pPr>
            <a:endParaRPr lang="zh-CN" altLang="en-US" sz="2000">
              <a:solidFill>
                <a:schemeClr val="accent1">
                  <a:lumMod val="75000"/>
                </a:schemeClr>
              </a:solidFill>
              <a:sym typeface="+mn-ea"/>
            </a:endParaRPr>
          </a:p>
          <a:p>
            <a:pPr marL="342900" indent="-342900">
              <a:lnSpc>
                <a:spcPct val="150000"/>
              </a:lnSpc>
              <a:buClr>
                <a:srgbClr val="5B9BD5"/>
              </a:buClr>
              <a:buFont typeface="Arial" panose="020B0604020202020204" pitchFamily="34" charset="0"/>
              <a:buChar char="•"/>
            </a:pPr>
            <a:endParaRPr lang="zh-CN" altLang="en-US" sz="2000">
              <a:solidFill>
                <a:schemeClr val="accent1">
                  <a:lumMod val="75000"/>
                </a:schemeClr>
              </a:solidFill>
              <a:sym typeface="+mn-ea"/>
            </a:endParaRPr>
          </a:p>
          <a:p>
            <a:pPr marL="342900" indent="-342900">
              <a:lnSpc>
                <a:spcPct val="150000"/>
              </a:lnSpc>
              <a:buClr>
                <a:srgbClr val="5B9BD5"/>
              </a:buClr>
              <a:buFont typeface="Arial" panose="020B0604020202020204" pitchFamily="34" charset="0"/>
              <a:buChar char="•"/>
            </a:pPr>
            <a:endParaRPr lang="zh-CN" altLang="en-US" sz="2000">
              <a:solidFill>
                <a:schemeClr val="accent1">
                  <a:lumMod val="75000"/>
                </a:schemeClr>
              </a:solidFill>
              <a:sym typeface="+mn-ea"/>
            </a:endParaRPr>
          </a:p>
          <a:p>
            <a:pPr marL="342900" indent="-342900">
              <a:lnSpc>
                <a:spcPct val="150000"/>
              </a:lnSpc>
              <a:buClr>
                <a:srgbClr val="5B9BD5"/>
              </a:buClr>
              <a:buFont typeface="Arial" panose="020B0604020202020204" pitchFamily="34" charset="0"/>
              <a:buChar char="•"/>
            </a:pPr>
            <a:endParaRPr lang="zh-CN" altLang="en-US" sz="2000">
              <a:solidFill>
                <a:schemeClr val="accent1">
                  <a:lumMod val="75000"/>
                </a:schemeClr>
              </a:solidFill>
              <a:sym typeface="+mn-ea"/>
            </a:endParaRPr>
          </a:p>
          <a:p>
            <a:pPr marL="342900" indent="-342900">
              <a:lnSpc>
                <a:spcPct val="150000"/>
              </a:lnSpc>
              <a:buClr>
                <a:srgbClr val="5B9BD5"/>
              </a:buClr>
              <a:buFont typeface="Arial" panose="020B0604020202020204" pitchFamily="34" charset="0"/>
              <a:buChar char="•"/>
            </a:pPr>
            <a:endParaRPr lang="zh-CN" altLang="en-US" sz="2000">
              <a:solidFill>
                <a:schemeClr val="accent1">
                  <a:lumMod val="75000"/>
                </a:schemeClr>
              </a:solidFill>
              <a:sym typeface="+mn-ea"/>
            </a:endParaRPr>
          </a:p>
          <a:p>
            <a:pPr marL="342900" indent="-342900">
              <a:lnSpc>
                <a:spcPct val="150000"/>
              </a:lnSpc>
              <a:buClr>
                <a:srgbClr val="5B9BD5"/>
              </a:buClr>
              <a:buFont typeface="Arial" panose="020B0604020202020204" pitchFamily="34" charset="0"/>
              <a:buChar char="•"/>
            </a:pPr>
            <a:endParaRPr lang="zh-CN" altLang="en-US" sz="2000">
              <a:solidFill>
                <a:schemeClr val="accent1">
                  <a:lumMod val="75000"/>
                </a:schemeClr>
              </a:solidFill>
              <a:sym typeface="+mn-ea"/>
            </a:endParaRPr>
          </a:p>
        </p:txBody>
      </p:sp>
      <p:sp>
        <p:nvSpPr>
          <p:cNvPr id="3" name="文本占位符 2"/>
          <p:cNvSpPr txBox="1"/>
          <p:nvPr/>
        </p:nvSpPr>
        <p:spPr>
          <a:xfrm>
            <a:off x="976630" y="177165"/>
            <a:ext cx="5913755" cy="425450"/>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3200" b="0" dirty="0" smtClean="0">
                <a:solidFill>
                  <a:srgbClr val="005188"/>
                </a:solidFill>
                <a:latin typeface="+mn-lt"/>
                <a:ea typeface="+mn-ea"/>
                <a:cs typeface="+mn-ea"/>
                <a:sym typeface="+mn-ea"/>
              </a:rPr>
              <a:t>4</a:t>
            </a:r>
            <a:r>
              <a:rPr lang="zh-CN" altLang="en-US" sz="3200" b="0" dirty="0" smtClean="0">
                <a:solidFill>
                  <a:srgbClr val="005188"/>
                </a:solidFill>
                <a:latin typeface="+mn-lt"/>
                <a:ea typeface="+mn-ea"/>
                <a:cs typeface="+mn-ea"/>
                <a:sym typeface="+mn-ea"/>
              </a:rPr>
              <a:t>.训练模型 </a:t>
            </a:r>
            <a:r>
              <a:rPr lang="en-US" altLang="zh-CN" sz="3200" b="0" dirty="0" smtClean="0">
                <a:solidFill>
                  <a:srgbClr val="005188"/>
                </a:solidFill>
                <a:latin typeface="+mn-lt"/>
                <a:ea typeface="+mn-ea"/>
                <a:cs typeface="+mn-ea"/>
                <a:sym typeface="+mn-ea"/>
              </a:rPr>
              <a:t>— </a:t>
            </a:r>
            <a:r>
              <a:rPr lang="zh-CN" altLang="en-US" sz="3200" b="0" dirty="0" smtClean="0">
                <a:solidFill>
                  <a:srgbClr val="005188"/>
                </a:solidFill>
                <a:latin typeface="+mn-lt"/>
                <a:ea typeface="+mn-ea"/>
                <a:cs typeface="+mn-ea"/>
                <a:sym typeface="+mn-ea"/>
              </a:rPr>
              <a:t>展示效果</a:t>
            </a:r>
            <a:r>
              <a:rPr lang="en-US" altLang="zh-CN" sz="3200" b="0" dirty="0" smtClean="0">
                <a:solidFill>
                  <a:srgbClr val="005188"/>
                </a:solidFill>
                <a:latin typeface="+mn-lt"/>
                <a:ea typeface="+mn-ea"/>
                <a:cs typeface="+mn-ea"/>
                <a:sym typeface="+mn-ea"/>
              </a:rPr>
              <a:t>1 </a:t>
            </a:r>
            <a:endParaRPr lang="en-US" altLang="zh-CN" sz="3200" b="0" dirty="0" smtClean="0">
              <a:solidFill>
                <a:srgbClr val="005188"/>
              </a:solidFill>
              <a:latin typeface="+mn-lt"/>
              <a:ea typeface="+mn-ea"/>
              <a:cs typeface="+mn-ea"/>
              <a:sym typeface="+mn-ea"/>
            </a:endParaRPr>
          </a:p>
          <a:p>
            <a:r>
              <a:rPr lang="en-US" altLang="zh-CN" sz="3200" b="0" dirty="0" smtClean="0">
                <a:solidFill>
                  <a:srgbClr val="005188"/>
                </a:solidFill>
                <a:latin typeface="+mn-lt"/>
                <a:ea typeface="+mn-ea"/>
                <a:cs typeface="+mn-ea"/>
                <a:sym typeface="+mn-lt"/>
              </a:rPr>
              <a:t> </a:t>
            </a:r>
            <a:endParaRPr lang="en-US" altLang="zh-CN" sz="3200" b="0" dirty="0" smtClean="0">
              <a:solidFill>
                <a:srgbClr val="005188"/>
              </a:solidFill>
              <a:latin typeface="+mn-lt"/>
              <a:ea typeface="+mn-ea"/>
              <a:cs typeface="+mn-ea"/>
              <a:sym typeface="+mn-lt"/>
            </a:endParaRPr>
          </a:p>
        </p:txBody>
      </p:sp>
      <p:pic>
        <p:nvPicPr>
          <p:cNvPr id="4" name="图片 3"/>
          <p:cNvPicPr>
            <a:picLocks noChangeAspect="1"/>
          </p:cNvPicPr>
          <p:nvPr/>
        </p:nvPicPr>
        <p:blipFill>
          <a:blip r:embed="rId1"/>
          <a:stretch>
            <a:fillRect/>
          </a:stretch>
        </p:blipFill>
        <p:spPr>
          <a:xfrm>
            <a:off x="1271270" y="2033270"/>
            <a:ext cx="4659630" cy="3502660"/>
          </a:xfrm>
          <a:prstGeom prst="rect">
            <a:avLst/>
          </a:prstGeom>
        </p:spPr>
      </p:pic>
      <p:pic>
        <p:nvPicPr>
          <p:cNvPr id="5" name="图片 4"/>
          <p:cNvPicPr>
            <a:picLocks noChangeAspect="1"/>
          </p:cNvPicPr>
          <p:nvPr/>
        </p:nvPicPr>
        <p:blipFill>
          <a:blip r:embed="rId2"/>
          <a:stretch>
            <a:fillRect/>
          </a:stretch>
        </p:blipFill>
        <p:spPr>
          <a:xfrm>
            <a:off x="6890385" y="2033270"/>
            <a:ext cx="4410075" cy="330517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9"/>
    </mc:Choice>
    <mc:Fallback>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2"/>
          <p:cNvSpPr txBox="1"/>
          <p:nvPr/>
        </p:nvSpPr>
        <p:spPr>
          <a:xfrm>
            <a:off x="1192479" y="292682"/>
            <a:ext cx="2737705" cy="425183"/>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zh-CN" altLang="en-US" sz="3200" b="0" dirty="0" smtClean="0">
              <a:solidFill>
                <a:srgbClr val="005188"/>
              </a:solidFill>
              <a:latin typeface="+mn-lt"/>
              <a:ea typeface="+mn-ea"/>
              <a:cs typeface="+mn-ea"/>
              <a:sym typeface="+mn-lt"/>
            </a:endParaRPr>
          </a:p>
        </p:txBody>
      </p:sp>
      <p:sp>
        <p:nvSpPr>
          <p:cNvPr id="19" name="文本框 18"/>
          <p:cNvSpPr txBox="1"/>
          <p:nvPr/>
        </p:nvSpPr>
        <p:spPr>
          <a:xfrm>
            <a:off x="600075" y="869950"/>
            <a:ext cx="10991215" cy="8493760"/>
          </a:xfrm>
          <a:prstGeom prst="rect">
            <a:avLst/>
          </a:prstGeom>
          <a:noFill/>
        </p:spPr>
        <p:txBody>
          <a:bodyPr wrap="square" rtlCol="0">
            <a:spAutoFit/>
          </a:bodyPr>
          <a:p>
            <a:pPr marL="342900" indent="-342900">
              <a:lnSpc>
                <a:spcPct val="150000"/>
              </a:lnSpc>
              <a:buClr>
                <a:srgbClr val="5B9BD5"/>
              </a:buClr>
              <a:buFont typeface="Arial" panose="020B0604020202020204" pitchFamily="34" charset="0"/>
              <a:buChar char="•"/>
            </a:pPr>
            <a:r>
              <a:rPr lang="zh-CN" altLang="en-US" sz="2000">
                <a:solidFill>
                  <a:schemeClr val="accent1">
                    <a:lumMod val="75000"/>
                  </a:schemeClr>
                </a:solidFill>
                <a:sym typeface="+mn-ea"/>
              </a:rPr>
              <a:t>训练完模型后，我们使用所有训练集（分为</a:t>
            </a:r>
            <a:r>
              <a:rPr lang="en-US" altLang="zh-CN" sz="2000">
                <a:solidFill>
                  <a:schemeClr val="accent1">
                    <a:lumMod val="75000"/>
                  </a:schemeClr>
                </a:solidFill>
                <a:sym typeface="+mn-ea"/>
              </a:rPr>
              <a:t>48</a:t>
            </a:r>
            <a:r>
              <a:rPr lang="zh-CN" altLang="en-US" sz="2000">
                <a:solidFill>
                  <a:schemeClr val="accent1">
                    <a:lumMod val="75000"/>
                  </a:schemeClr>
                </a:solidFill>
                <a:sym typeface="+mn-ea"/>
              </a:rPr>
              <a:t>个批次）和所有测试集去评估模型的效果，可以得到下图黑色部分的损失值评估效果（其中</a:t>
            </a:r>
            <a:r>
              <a:rPr lang="en-US" altLang="zh-CN" sz="2000">
                <a:solidFill>
                  <a:schemeClr val="accent1">
                    <a:lumMod val="75000"/>
                  </a:schemeClr>
                </a:solidFill>
                <a:sym typeface="+mn-ea"/>
              </a:rPr>
              <a:t>real</a:t>
            </a:r>
            <a:r>
              <a:rPr lang="zh-CN" altLang="en-US" sz="2000">
                <a:solidFill>
                  <a:schemeClr val="accent1">
                    <a:lumMod val="75000"/>
                  </a:schemeClr>
                </a:solidFill>
                <a:sym typeface="+mn-ea"/>
              </a:rPr>
              <a:t>标识是进行了反标准化的复原操作 复原计算的公式为： </a:t>
            </a:r>
            <a:r>
              <a:rPr lang="en-US" altLang="zh-CN" sz="2000">
                <a:solidFill>
                  <a:schemeClr val="accent1">
                    <a:lumMod val="75000"/>
                  </a:schemeClr>
                </a:solidFill>
                <a:sym typeface="+mn-ea"/>
              </a:rPr>
              <a:t>rmse(norm)</a:t>
            </a:r>
            <a:r>
              <a:rPr lang="zh-CN" altLang="en-US" sz="2000">
                <a:solidFill>
                  <a:schemeClr val="accent1">
                    <a:lumMod val="75000"/>
                  </a:schemeClr>
                </a:solidFill>
                <a:sym typeface="+mn-ea"/>
              </a:rPr>
              <a:t> * (流量最大数值 - 流量最小数值) / 2. * m_factor) ）</a:t>
            </a:r>
            <a:endParaRPr lang="zh-CN" altLang="en-US" sz="2000">
              <a:solidFill>
                <a:schemeClr val="accent1">
                  <a:lumMod val="75000"/>
                </a:schemeClr>
              </a:solidFill>
              <a:sym typeface="+mn-ea"/>
            </a:endParaRPr>
          </a:p>
          <a:p>
            <a:pPr marL="342900" indent="-342900">
              <a:lnSpc>
                <a:spcPct val="150000"/>
              </a:lnSpc>
              <a:buClr>
                <a:srgbClr val="5B9BD5"/>
              </a:buClr>
              <a:buFont typeface="Arial" panose="020B0604020202020204" pitchFamily="34" charset="0"/>
              <a:buChar char="•"/>
            </a:pPr>
            <a:endParaRPr lang="zh-CN" altLang="en-US" sz="2000">
              <a:solidFill>
                <a:schemeClr val="accent1">
                  <a:lumMod val="75000"/>
                </a:schemeClr>
              </a:solidFill>
              <a:sym typeface="+mn-ea"/>
            </a:endParaRPr>
          </a:p>
          <a:p>
            <a:pPr marL="342900" indent="-342900">
              <a:lnSpc>
                <a:spcPct val="150000"/>
              </a:lnSpc>
              <a:buClr>
                <a:srgbClr val="5B9BD5"/>
              </a:buClr>
              <a:buFont typeface="Arial" panose="020B0604020202020204" pitchFamily="34" charset="0"/>
              <a:buChar char="•"/>
            </a:pPr>
            <a:endParaRPr lang="zh-CN" altLang="en-US" sz="2000">
              <a:solidFill>
                <a:schemeClr val="accent1">
                  <a:lumMod val="75000"/>
                </a:schemeClr>
              </a:solidFill>
              <a:sym typeface="+mn-ea"/>
            </a:endParaRPr>
          </a:p>
          <a:p>
            <a:pPr marL="342900" indent="-342900">
              <a:lnSpc>
                <a:spcPct val="150000"/>
              </a:lnSpc>
              <a:buClr>
                <a:srgbClr val="5B9BD5"/>
              </a:buClr>
              <a:buFont typeface="Arial" panose="020B0604020202020204" pitchFamily="34" charset="0"/>
              <a:buChar char="•"/>
            </a:pPr>
            <a:endParaRPr lang="zh-CN" altLang="en-US" sz="2000">
              <a:solidFill>
                <a:schemeClr val="accent1">
                  <a:lumMod val="75000"/>
                </a:schemeClr>
              </a:solidFill>
              <a:sym typeface="+mn-ea"/>
            </a:endParaRPr>
          </a:p>
          <a:p>
            <a:pPr marL="342900" indent="-342900">
              <a:lnSpc>
                <a:spcPct val="150000"/>
              </a:lnSpc>
              <a:buClr>
                <a:srgbClr val="5B9BD5"/>
              </a:buClr>
              <a:buFont typeface="Arial" panose="020B0604020202020204" pitchFamily="34" charset="0"/>
              <a:buChar char="•"/>
            </a:pPr>
            <a:r>
              <a:rPr lang="zh-CN" altLang="en-US" sz="2000">
                <a:solidFill>
                  <a:schemeClr val="accent1">
                    <a:lumMod val="75000"/>
                  </a:schemeClr>
                </a:solidFill>
                <a:sym typeface="+mn-ea"/>
              </a:rPr>
              <a:t>程序中有一个因子：m_factor = math.sqrt(1. * map_height * map_width / nb_area)  不明白为什么要有它，其中</a:t>
            </a:r>
            <a:r>
              <a:rPr lang="en-US" altLang="zh-CN" sz="2000">
                <a:solidFill>
                  <a:schemeClr val="accent1">
                    <a:lumMod val="75000"/>
                  </a:schemeClr>
                </a:solidFill>
                <a:sym typeface="+mn-ea"/>
              </a:rPr>
              <a:t>area</a:t>
            </a:r>
            <a:r>
              <a:rPr lang="zh-CN" altLang="en-US" sz="2000">
                <a:solidFill>
                  <a:schemeClr val="accent1">
                    <a:lumMod val="75000"/>
                  </a:schemeClr>
                </a:solidFill>
                <a:sym typeface="+mn-ea"/>
              </a:rPr>
              <a:t>大小是</a:t>
            </a:r>
            <a:r>
              <a:rPr lang="en-US" altLang="zh-CN" sz="2000">
                <a:solidFill>
                  <a:schemeClr val="accent1">
                    <a:lumMod val="75000"/>
                  </a:schemeClr>
                </a:solidFill>
                <a:sym typeface="+mn-ea"/>
              </a:rPr>
              <a:t>81,map_weight</a:t>
            </a:r>
            <a:r>
              <a:rPr lang="zh-CN" altLang="en-US" sz="2000">
                <a:solidFill>
                  <a:schemeClr val="accent1">
                    <a:lumMod val="75000"/>
                  </a:schemeClr>
                </a:solidFill>
                <a:sym typeface="+mn-ea"/>
              </a:rPr>
              <a:t>是</a:t>
            </a:r>
            <a:r>
              <a:rPr lang="en-US" altLang="zh-CN" sz="2000">
                <a:solidFill>
                  <a:schemeClr val="accent1">
                    <a:lumMod val="75000"/>
                  </a:schemeClr>
                </a:solidFill>
                <a:sym typeface="+mn-ea"/>
              </a:rPr>
              <a:t>16</a:t>
            </a:r>
            <a:r>
              <a:rPr lang="zh-CN" altLang="en-US" sz="2000">
                <a:solidFill>
                  <a:schemeClr val="accent1">
                    <a:lumMod val="75000"/>
                  </a:schemeClr>
                </a:solidFill>
                <a:sym typeface="+mn-ea"/>
              </a:rPr>
              <a:t>，</a:t>
            </a:r>
            <a:r>
              <a:rPr lang="en-US" altLang="zh-CN" sz="2000">
                <a:solidFill>
                  <a:schemeClr val="accent1">
                    <a:lumMod val="75000"/>
                  </a:schemeClr>
                </a:solidFill>
                <a:sym typeface="+mn-ea"/>
              </a:rPr>
              <a:t>map_width </a:t>
            </a:r>
            <a:r>
              <a:rPr lang="zh-CN" altLang="en-US" sz="2000">
                <a:solidFill>
                  <a:schemeClr val="accent1">
                    <a:lumMod val="75000"/>
                  </a:schemeClr>
                </a:solidFill>
                <a:sym typeface="+mn-ea"/>
              </a:rPr>
              <a:t>是</a:t>
            </a:r>
            <a:r>
              <a:rPr lang="en-US" altLang="zh-CN" sz="2000">
                <a:solidFill>
                  <a:schemeClr val="accent1">
                    <a:lumMod val="75000"/>
                  </a:schemeClr>
                </a:solidFill>
                <a:sym typeface="+mn-ea"/>
              </a:rPr>
              <a:t>8</a:t>
            </a:r>
            <a:r>
              <a:rPr lang="zh-CN" altLang="en-US" sz="2000">
                <a:solidFill>
                  <a:schemeClr val="accent1">
                    <a:lumMod val="75000"/>
                  </a:schemeClr>
                </a:solidFill>
                <a:sym typeface="+mn-ea"/>
              </a:rPr>
              <a:t>。</a:t>
            </a:r>
            <a:endParaRPr lang="zh-CN" altLang="en-US" sz="2000">
              <a:solidFill>
                <a:schemeClr val="accent1">
                  <a:lumMod val="75000"/>
                </a:schemeClr>
              </a:solidFill>
              <a:sym typeface="+mn-ea"/>
            </a:endParaRPr>
          </a:p>
          <a:p>
            <a:pPr marL="342900" indent="-342900">
              <a:lnSpc>
                <a:spcPct val="150000"/>
              </a:lnSpc>
              <a:buClr>
                <a:srgbClr val="5B9BD5"/>
              </a:buClr>
              <a:buFont typeface="Arial" panose="020B0604020202020204" pitchFamily="34" charset="0"/>
              <a:buChar char="•"/>
            </a:pPr>
            <a:r>
              <a:rPr lang="zh-CN" altLang="en-US" sz="2000">
                <a:solidFill>
                  <a:schemeClr val="accent1">
                    <a:lumMod val="75000"/>
                  </a:schemeClr>
                </a:solidFill>
                <a:sym typeface="+mn-ea"/>
              </a:rPr>
              <a:t>程序中针对因子</a:t>
            </a:r>
            <a:r>
              <a:rPr lang="en-US" altLang="zh-CN" sz="2000">
                <a:solidFill>
                  <a:schemeClr val="accent1">
                    <a:lumMod val="75000"/>
                  </a:schemeClr>
                </a:solidFill>
                <a:sym typeface="+mn-ea"/>
              </a:rPr>
              <a:t>m_factor</a:t>
            </a:r>
            <a:r>
              <a:rPr lang="zh-CN" altLang="en-US" sz="2000">
                <a:solidFill>
                  <a:schemeClr val="accent1">
                    <a:lumMod val="75000"/>
                  </a:schemeClr>
                </a:solidFill>
                <a:sym typeface="+mn-ea"/>
              </a:rPr>
              <a:t>有段注释：</a:t>
            </a:r>
            <a:endParaRPr lang="zh-CN" altLang="en-US" sz="2000">
              <a:solidFill>
                <a:schemeClr val="accent1">
                  <a:lumMod val="75000"/>
                </a:schemeClr>
              </a:solidFill>
              <a:sym typeface="+mn-ea"/>
            </a:endParaRPr>
          </a:p>
          <a:p>
            <a:pPr marL="0" lvl="1" algn="l">
              <a:lnSpc>
                <a:spcPct val="100000"/>
              </a:lnSpc>
              <a:buFont typeface="Arial" panose="020B0604020202020204" pitchFamily="34" charset="0"/>
              <a:buNone/>
            </a:pPr>
            <a:r>
              <a:rPr lang="en-US" altLang="zh-CN" sz="1800">
                <a:sym typeface="+mn-ea"/>
              </a:rPr>
              <a:t>	    </a:t>
            </a:r>
            <a:r>
              <a:rPr lang="zh-CN" altLang="en-US" sz="1800">
                <a:sym typeface="+mn-ea"/>
              </a:rPr>
              <a:t># For NYC Bike data, there are 81 available grid-based areas, each of which includes at least ONE bike station. Therefore, we modify the fina</a:t>
            </a:r>
            <a:r>
              <a:rPr lang="en-US" altLang="zh-CN" sz="1800">
                <a:sym typeface="+mn-ea"/>
              </a:rPr>
              <a:t>l  </a:t>
            </a:r>
            <a:r>
              <a:rPr lang="zh-CN" altLang="en-US" sz="1800">
                <a:sym typeface="+mn-ea"/>
              </a:rPr>
              <a:t> RMSE by multiplying the following factor (i.e., factor).</a:t>
            </a:r>
            <a:endParaRPr lang="zh-CN" altLang="en-US" sz="2000">
              <a:solidFill>
                <a:schemeClr val="accent1">
                  <a:lumMod val="75000"/>
                </a:schemeClr>
              </a:solidFill>
              <a:sym typeface="+mn-ea"/>
            </a:endParaRPr>
          </a:p>
          <a:p>
            <a:pPr marL="342900" indent="-342900">
              <a:lnSpc>
                <a:spcPct val="150000"/>
              </a:lnSpc>
              <a:buClr>
                <a:srgbClr val="5B9BD5"/>
              </a:buClr>
              <a:buFont typeface="Arial" panose="020B0604020202020204" pitchFamily="34" charset="0"/>
              <a:buChar char="•"/>
            </a:pPr>
            <a:endParaRPr lang="zh-CN" altLang="en-US" sz="2000">
              <a:solidFill>
                <a:schemeClr val="accent1">
                  <a:lumMod val="75000"/>
                </a:schemeClr>
              </a:solidFill>
              <a:sym typeface="+mn-ea"/>
            </a:endParaRPr>
          </a:p>
          <a:p>
            <a:pPr marL="342900" indent="-342900">
              <a:lnSpc>
                <a:spcPct val="150000"/>
              </a:lnSpc>
              <a:buClr>
                <a:srgbClr val="5B9BD5"/>
              </a:buClr>
              <a:buFont typeface="Arial" panose="020B0604020202020204" pitchFamily="34" charset="0"/>
              <a:buChar char="•"/>
            </a:pPr>
            <a:endParaRPr lang="zh-CN" altLang="en-US" sz="2000">
              <a:solidFill>
                <a:schemeClr val="accent1">
                  <a:lumMod val="75000"/>
                </a:schemeClr>
              </a:solidFill>
              <a:sym typeface="+mn-ea"/>
            </a:endParaRPr>
          </a:p>
          <a:p>
            <a:pPr marL="342900" indent="-342900">
              <a:lnSpc>
                <a:spcPct val="150000"/>
              </a:lnSpc>
              <a:buClr>
                <a:srgbClr val="5B9BD5"/>
              </a:buClr>
              <a:buFont typeface="Arial" panose="020B0604020202020204" pitchFamily="34" charset="0"/>
              <a:buChar char="•"/>
            </a:pPr>
            <a:endParaRPr lang="zh-CN" altLang="en-US" sz="2000">
              <a:solidFill>
                <a:schemeClr val="accent1">
                  <a:lumMod val="75000"/>
                </a:schemeClr>
              </a:solidFill>
              <a:sym typeface="+mn-ea"/>
            </a:endParaRPr>
          </a:p>
          <a:p>
            <a:pPr marL="342900" indent="-342900">
              <a:lnSpc>
                <a:spcPct val="150000"/>
              </a:lnSpc>
              <a:buClr>
                <a:srgbClr val="5B9BD5"/>
              </a:buClr>
              <a:buFont typeface="Arial" panose="020B0604020202020204" pitchFamily="34" charset="0"/>
              <a:buChar char="•"/>
            </a:pPr>
            <a:endParaRPr lang="zh-CN" altLang="en-US" sz="2000">
              <a:solidFill>
                <a:schemeClr val="accent1">
                  <a:lumMod val="75000"/>
                </a:schemeClr>
              </a:solidFill>
              <a:sym typeface="+mn-ea"/>
            </a:endParaRPr>
          </a:p>
          <a:p>
            <a:pPr marL="342900" indent="-342900">
              <a:lnSpc>
                <a:spcPct val="150000"/>
              </a:lnSpc>
              <a:buClr>
                <a:srgbClr val="5B9BD5"/>
              </a:buClr>
              <a:buFont typeface="Arial" panose="020B0604020202020204" pitchFamily="34" charset="0"/>
              <a:buChar char="•"/>
            </a:pPr>
            <a:endParaRPr lang="zh-CN" altLang="en-US" sz="2000">
              <a:solidFill>
                <a:schemeClr val="accent1">
                  <a:lumMod val="75000"/>
                </a:schemeClr>
              </a:solidFill>
              <a:sym typeface="+mn-ea"/>
            </a:endParaRPr>
          </a:p>
          <a:p>
            <a:pPr marL="342900" indent="-342900">
              <a:lnSpc>
                <a:spcPct val="150000"/>
              </a:lnSpc>
              <a:buClr>
                <a:srgbClr val="5B9BD5"/>
              </a:buClr>
              <a:buFont typeface="Arial" panose="020B0604020202020204" pitchFamily="34" charset="0"/>
              <a:buChar char="•"/>
            </a:pPr>
            <a:endParaRPr lang="zh-CN" altLang="en-US" sz="2000">
              <a:solidFill>
                <a:schemeClr val="accent1">
                  <a:lumMod val="75000"/>
                </a:schemeClr>
              </a:solidFill>
              <a:sym typeface="+mn-ea"/>
            </a:endParaRPr>
          </a:p>
          <a:p>
            <a:pPr marL="342900" indent="-342900">
              <a:lnSpc>
                <a:spcPct val="150000"/>
              </a:lnSpc>
              <a:buClr>
                <a:srgbClr val="5B9BD5"/>
              </a:buClr>
              <a:buFont typeface="Arial" panose="020B0604020202020204" pitchFamily="34" charset="0"/>
              <a:buChar char="•"/>
            </a:pPr>
            <a:endParaRPr lang="zh-CN" altLang="en-US" sz="2000">
              <a:solidFill>
                <a:schemeClr val="accent1">
                  <a:lumMod val="75000"/>
                </a:schemeClr>
              </a:solidFill>
              <a:sym typeface="+mn-ea"/>
            </a:endParaRPr>
          </a:p>
          <a:p>
            <a:pPr marL="342900" indent="-342900">
              <a:lnSpc>
                <a:spcPct val="150000"/>
              </a:lnSpc>
              <a:buClr>
                <a:srgbClr val="5B9BD5"/>
              </a:buClr>
              <a:buFont typeface="Arial" panose="020B0604020202020204" pitchFamily="34" charset="0"/>
              <a:buChar char="•"/>
            </a:pPr>
            <a:endParaRPr lang="zh-CN" altLang="en-US" sz="2000">
              <a:solidFill>
                <a:schemeClr val="accent1">
                  <a:lumMod val="75000"/>
                </a:schemeClr>
              </a:solidFill>
              <a:sym typeface="+mn-ea"/>
            </a:endParaRPr>
          </a:p>
        </p:txBody>
      </p:sp>
      <p:sp>
        <p:nvSpPr>
          <p:cNvPr id="3" name="文本占位符 2"/>
          <p:cNvSpPr txBox="1"/>
          <p:nvPr/>
        </p:nvSpPr>
        <p:spPr>
          <a:xfrm>
            <a:off x="976630" y="177165"/>
            <a:ext cx="5913755" cy="425450"/>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3200" b="0" dirty="0" smtClean="0">
                <a:solidFill>
                  <a:srgbClr val="005188"/>
                </a:solidFill>
                <a:latin typeface="+mn-lt"/>
                <a:ea typeface="+mn-ea"/>
                <a:cs typeface="+mn-ea"/>
                <a:sym typeface="+mn-ea"/>
              </a:rPr>
              <a:t>4</a:t>
            </a:r>
            <a:r>
              <a:rPr lang="zh-CN" altLang="en-US" sz="3200" b="0" dirty="0" smtClean="0">
                <a:solidFill>
                  <a:srgbClr val="005188"/>
                </a:solidFill>
                <a:latin typeface="+mn-lt"/>
                <a:ea typeface="+mn-ea"/>
                <a:cs typeface="+mn-ea"/>
                <a:sym typeface="+mn-ea"/>
              </a:rPr>
              <a:t>.训练模型 </a:t>
            </a:r>
            <a:r>
              <a:rPr lang="en-US" altLang="zh-CN" sz="3200" b="0" dirty="0" smtClean="0">
                <a:solidFill>
                  <a:srgbClr val="005188"/>
                </a:solidFill>
                <a:latin typeface="+mn-lt"/>
                <a:ea typeface="+mn-ea"/>
                <a:cs typeface="+mn-ea"/>
                <a:sym typeface="+mn-ea"/>
              </a:rPr>
              <a:t>— </a:t>
            </a:r>
            <a:r>
              <a:rPr lang="zh-CN" altLang="en-US" sz="3200" b="0" dirty="0" smtClean="0">
                <a:solidFill>
                  <a:srgbClr val="005188"/>
                </a:solidFill>
                <a:latin typeface="+mn-lt"/>
                <a:ea typeface="+mn-ea"/>
                <a:cs typeface="+mn-ea"/>
                <a:sym typeface="+mn-ea"/>
              </a:rPr>
              <a:t>展示效果</a:t>
            </a:r>
            <a:r>
              <a:rPr lang="en-US" altLang="zh-CN" sz="3200" b="0" dirty="0" smtClean="0">
                <a:solidFill>
                  <a:srgbClr val="005188"/>
                </a:solidFill>
                <a:latin typeface="+mn-lt"/>
                <a:ea typeface="+mn-ea"/>
                <a:cs typeface="+mn-ea"/>
                <a:sym typeface="+mn-ea"/>
              </a:rPr>
              <a:t>1 </a:t>
            </a:r>
            <a:endParaRPr lang="en-US" altLang="zh-CN" sz="3200" b="0" dirty="0" smtClean="0">
              <a:solidFill>
                <a:srgbClr val="005188"/>
              </a:solidFill>
              <a:latin typeface="+mn-lt"/>
              <a:ea typeface="+mn-ea"/>
              <a:cs typeface="+mn-ea"/>
              <a:sym typeface="+mn-ea"/>
            </a:endParaRPr>
          </a:p>
          <a:p>
            <a:r>
              <a:rPr lang="en-US" altLang="zh-CN" sz="3200" b="0" dirty="0" smtClean="0">
                <a:solidFill>
                  <a:srgbClr val="005188"/>
                </a:solidFill>
                <a:latin typeface="+mn-lt"/>
                <a:ea typeface="+mn-ea"/>
                <a:cs typeface="+mn-ea"/>
                <a:sym typeface="+mn-lt"/>
              </a:rPr>
              <a:t> </a:t>
            </a:r>
            <a:endParaRPr lang="en-US" altLang="zh-CN" sz="3200" b="0" dirty="0" smtClean="0">
              <a:solidFill>
                <a:srgbClr val="005188"/>
              </a:solidFill>
              <a:latin typeface="+mn-lt"/>
              <a:ea typeface="+mn-ea"/>
              <a:cs typeface="+mn-ea"/>
              <a:sym typeface="+mn-lt"/>
            </a:endParaRPr>
          </a:p>
        </p:txBody>
      </p:sp>
      <p:sp>
        <p:nvSpPr>
          <p:cNvPr id="8" name="文本框 7"/>
          <p:cNvSpPr txBox="1"/>
          <p:nvPr/>
        </p:nvSpPr>
        <p:spPr>
          <a:xfrm>
            <a:off x="1494790" y="2293620"/>
            <a:ext cx="11015980" cy="1476375"/>
          </a:xfrm>
          <a:prstGeom prst="rect">
            <a:avLst/>
          </a:prstGeom>
          <a:noFill/>
        </p:spPr>
        <p:txBody>
          <a:bodyPr wrap="square" rtlCol="0" anchor="t">
            <a:spAutoFit/>
          </a:bodyPr>
          <a:p>
            <a:r>
              <a:rPr lang="zh-CN" altLang="en-US"/>
              <a:t>3132/3132 - 129s 41ms/step - loss: 0.0013 - rmse: 0.0361 - val_loss: 0.0016 - val_rmse: 0.0393</a:t>
            </a:r>
            <a:endParaRPr lang="zh-CN" altLang="en-US"/>
          </a:p>
          <a:p>
            <a:r>
              <a:rPr lang="zh-CN" altLang="en-US"/>
              <a:t>evaluating using the model that has the best loss on the valid set</a:t>
            </a:r>
            <a:endParaRPr lang="zh-CN" altLang="en-US"/>
          </a:p>
          <a:p>
            <a:r>
              <a:rPr lang="zh-CN" altLang="en-US"/>
              <a:t>evaluate  batch_size： 72</a:t>
            </a:r>
            <a:endParaRPr lang="zh-CN" altLang="en-US"/>
          </a:p>
          <a:p>
            <a:r>
              <a:rPr lang="zh-CN" altLang="en-US"/>
              <a:t>Train score: 0.001347 rmse (norm): 0.036559 rmse (real): 6.135313</a:t>
            </a:r>
            <a:endParaRPr lang="zh-CN" altLang="en-US"/>
          </a:p>
          <a:p>
            <a:r>
              <a:rPr lang="zh-CN" altLang="en-US"/>
              <a:t>Test score: 0.001483 rmse (norm): 0.038515 rmse (real): 6.463505</a:t>
            </a:r>
            <a:endParaRPr lang="zh-CN" altLang="en-US"/>
          </a:p>
        </p:txBody>
      </p:sp>
    </p:spTree>
  </p:cSld>
  <p:clrMapOvr>
    <a:masterClrMapping/>
  </p:clrMapOvr>
  <mc:AlternateContent xmlns:mc="http://schemas.openxmlformats.org/markup-compatibility/2006">
    <mc:Choice xmlns:p14="http://schemas.microsoft.com/office/powerpoint/2010/main" Requires="p14">
      <p:transition p14:dur="9"/>
    </mc:Choice>
    <mc:Fallback>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2"/>
          <p:cNvSpPr txBox="1"/>
          <p:nvPr/>
        </p:nvSpPr>
        <p:spPr>
          <a:xfrm>
            <a:off x="1192479" y="292682"/>
            <a:ext cx="2737705" cy="425183"/>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zh-CN" altLang="en-US" sz="3200" b="0" dirty="0" smtClean="0">
              <a:solidFill>
                <a:srgbClr val="005188"/>
              </a:solidFill>
              <a:latin typeface="+mn-lt"/>
              <a:ea typeface="+mn-ea"/>
              <a:cs typeface="+mn-ea"/>
              <a:sym typeface="+mn-lt"/>
            </a:endParaRPr>
          </a:p>
        </p:txBody>
      </p:sp>
      <p:sp>
        <p:nvSpPr>
          <p:cNvPr id="19" name="文本框 18"/>
          <p:cNvSpPr txBox="1"/>
          <p:nvPr/>
        </p:nvSpPr>
        <p:spPr>
          <a:xfrm>
            <a:off x="600075" y="869950"/>
            <a:ext cx="10991215" cy="3322955"/>
          </a:xfrm>
          <a:prstGeom prst="rect">
            <a:avLst/>
          </a:prstGeom>
          <a:noFill/>
        </p:spPr>
        <p:txBody>
          <a:bodyPr wrap="square" rtlCol="0">
            <a:spAutoFit/>
          </a:bodyPr>
          <a:p>
            <a:pPr marL="342900" indent="-342900">
              <a:lnSpc>
                <a:spcPct val="150000"/>
              </a:lnSpc>
              <a:buClr>
                <a:srgbClr val="5B9BD5"/>
              </a:buClr>
              <a:buFont typeface="Arial" panose="020B0604020202020204" pitchFamily="34" charset="0"/>
              <a:buChar char="•"/>
            </a:pPr>
            <a:r>
              <a:rPr lang="zh-CN" altLang="en-US" sz="2000">
                <a:solidFill>
                  <a:schemeClr val="accent1">
                    <a:lumMod val="75000"/>
                  </a:schemeClr>
                </a:solidFill>
                <a:sym typeface="+mn-ea"/>
              </a:rPr>
              <a:t>第二次训练时在第一训练基础上再训练的，设置了以下参数：</a:t>
            </a:r>
            <a:endParaRPr lang="zh-CN" altLang="en-US" sz="2000">
              <a:solidFill>
                <a:schemeClr val="accent1">
                  <a:lumMod val="75000"/>
                </a:schemeClr>
              </a:solidFill>
              <a:sym typeface="+mn-ea"/>
            </a:endParaRPr>
          </a:p>
          <a:p>
            <a:pPr indent="0">
              <a:lnSpc>
                <a:spcPct val="150000"/>
              </a:lnSpc>
              <a:buClr>
                <a:srgbClr val="5B9BD5"/>
              </a:buClr>
              <a:buFont typeface="Arial" panose="020B0604020202020204" pitchFamily="34" charset="0"/>
              <a:buNone/>
            </a:pPr>
            <a:r>
              <a:rPr lang="zh-CN" altLang="en-US" sz="2000">
                <a:solidFill>
                  <a:schemeClr val="accent1">
                    <a:lumMod val="75000"/>
                  </a:schemeClr>
                </a:solidFill>
                <a:sym typeface="+mn-ea"/>
              </a:rPr>
              <a:t>               </a:t>
            </a:r>
            <a:r>
              <a:rPr lang="en-US" altLang="zh-CN" sz="2000">
                <a:solidFill>
                  <a:schemeClr val="accent1">
                    <a:lumMod val="75000"/>
                  </a:schemeClr>
                </a:solidFill>
                <a:sym typeface="+mn-ea"/>
              </a:rPr>
              <a:t>[1]</a:t>
            </a:r>
            <a:r>
              <a:rPr lang="zh-CN" altLang="en-US" sz="2000">
                <a:solidFill>
                  <a:schemeClr val="accent1">
                    <a:lumMod val="75000"/>
                  </a:schemeClr>
                </a:solidFill>
                <a:sym typeface="+mn-ea"/>
              </a:rPr>
              <a:t>数据集：将所有训练集作为喂养数据集，将所有测试集作为验证集，这样训练集的数量相对于第一次训练变多了。</a:t>
            </a:r>
            <a:endParaRPr lang="zh-CN" altLang="en-US" sz="2000">
              <a:solidFill>
                <a:schemeClr val="accent1">
                  <a:lumMod val="75000"/>
                </a:schemeClr>
              </a:solidFill>
              <a:sym typeface="+mn-ea"/>
            </a:endParaRPr>
          </a:p>
          <a:p>
            <a:pPr indent="0">
              <a:lnSpc>
                <a:spcPct val="150000"/>
              </a:lnSpc>
              <a:buClr>
                <a:srgbClr val="5B9BD5"/>
              </a:buClr>
              <a:buFont typeface="Arial" panose="020B0604020202020204" pitchFamily="34" charset="0"/>
              <a:buNone/>
            </a:pPr>
            <a:r>
              <a:rPr lang="zh-CN" altLang="en-US" sz="2000">
                <a:solidFill>
                  <a:schemeClr val="accent1">
                    <a:lumMod val="75000"/>
                  </a:schemeClr>
                </a:solidFill>
                <a:sym typeface="+mn-ea"/>
              </a:rPr>
              <a:t>               </a:t>
            </a:r>
            <a:r>
              <a:rPr lang="en-US" altLang="zh-CN" sz="2000">
                <a:solidFill>
                  <a:schemeClr val="accent1">
                    <a:lumMod val="75000"/>
                  </a:schemeClr>
                </a:solidFill>
                <a:sym typeface="+mn-ea"/>
              </a:rPr>
              <a:t>[2]</a:t>
            </a:r>
            <a:r>
              <a:rPr lang="zh-CN" altLang="en-US" sz="2000">
                <a:solidFill>
                  <a:schemeClr val="accent1">
                    <a:lumMod val="75000"/>
                  </a:schemeClr>
                </a:solidFill>
                <a:sym typeface="+mn-ea"/>
              </a:rPr>
              <a:t>批次数：</a:t>
            </a:r>
            <a:r>
              <a:rPr lang="en-US" altLang="zh-CN" sz="2000">
                <a:solidFill>
                  <a:schemeClr val="accent1">
                    <a:lumMod val="75000"/>
                  </a:schemeClr>
                </a:solidFill>
                <a:sym typeface="+mn-ea"/>
              </a:rPr>
              <a:t>32</a:t>
            </a:r>
            <a:endParaRPr lang="en-US" altLang="zh-CN" sz="2000">
              <a:solidFill>
                <a:schemeClr val="accent1">
                  <a:lumMod val="75000"/>
                </a:schemeClr>
              </a:solidFill>
              <a:sym typeface="+mn-ea"/>
            </a:endParaRPr>
          </a:p>
          <a:p>
            <a:pPr indent="0">
              <a:lnSpc>
                <a:spcPct val="150000"/>
              </a:lnSpc>
              <a:buClr>
                <a:srgbClr val="5B9BD5"/>
              </a:buClr>
              <a:buFont typeface="Arial" panose="020B0604020202020204" pitchFamily="34" charset="0"/>
              <a:buNone/>
            </a:pPr>
            <a:r>
              <a:rPr lang="en-US" altLang="zh-CN" sz="2000">
                <a:solidFill>
                  <a:schemeClr val="accent1">
                    <a:lumMod val="75000"/>
                  </a:schemeClr>
                </a:solidFill>
                <a:sym typeface="+mn-ea"/>
              </a:rPr>
              <a:t>               [3]</a:t>
            </a:r>
            <a:r>
              <a:rPr lang="zh-CN" altLang="en-US" sz="2000">
                <a:solidFill>
                  <a:schemeClr val="accent1">
                    <a:lumMod val="75000"/>
                  </a:schemeClr>
                </a:solidFill>
                <a:sym typeface="+mn-ea"/>
              </a:rPr>
              <a:t>迭代次数：</a:t>
            </a:r>
            <a:r>
              <a:rPr lang="en-US" altLang="zh-CN" sz="2000">
                <a:solidFill>
                  <a:schemeClr val="accent1">
                    <a:lumMod val="75000"/>
                  </a:schemeClr>
                </a:solidFill>
                <a:sym typeface="+mn-ea"/>
              </a:rPr>
              <a:t>100</a:t>
            </a:r>
            <a:endParaRPr lang="zh-CN" altLang="en-US" sz="2000">
              <a:solidFill>
                <a:schemeClr val="accent1">
                  <a:lumMod val="75000"/>
                </a:schemeClr>
              </a:solidFill>
              <a:sym typeface="+mn-ea"/>
            </a:endParaRPr>
          </a:p>
          <a:p>
            <a:pPr indent="0">
              <a:lnSpc>
                <a:spcPct val="150000"/>
              </a:lnSpc>
              <a:buClr>
                <a:srgbClr val="5B9BD5"/>
              </a:buClr>
              <a:buFont typeface="Arial" panose="020B0604020202020204" pitchFamily="34" charset="0"/>
              <a:buNone/>
            </a:pPr>
            <a:r>
              <a:rPr lang="zh-CN" altLang="en-US" sz="2000">
                <a:solidFill>
                  <a:schemeClr val="accent1">
                    <a:lumMod val="75000"/>
                  </a:schemeClr>
                </a:solidFill>
                <a:sym typeface="+mn-ea"/>
              </a:rPr>
              <a:t>               </a:t>
            </a:r>
            <a:r>
              <a:rPr lang="en-US" altLang="zh-CN" sz="2000">
                <a:solidFill>
                  <a:schemeClr val="accent1">
                    <a:lumMod val="75000"/>
                  </a:schemeClr>
                </a:solidFill>
                <a:sym typeface="+mn-ea"/>
              </a:rPr>
              <a:t>[4]</a:t>
            </a:r>
            <a:r>
              <a:rPr lang="zh-CN" altLang="en-US" sz="2000">
                <a:solidFill>
                  <a:schemeClr val="accent1">
                    <a:lumMod val="75000"/>
                  </a:schemeClr>
                </a:solidFill>
                <a:sym typeface="+mn-ea"/>
              </a:rPr>
              <a:t>设置记录点，将最佳的训练参数保存在一个</a:t>
            </a:r>
            <a:r>
              <a:rPr lang="en-US" altLang="zh-CN" sz="2000">
                <a:solidFill>
                  <a:schemeClr val="accent1">
                    <a:lumMod val="75000"/>
                  </a:schemeClr>
                </a:solidFill>
                <a:sym typeface="+mn-ea"/>
              </a:rPr>
              <a:t>h5</a:t>
            </a:r>
            <a:r>
              <a:rPr lang="zh-CN" altLang="en-US" sz="2000">
                <a:solidFill>
                  <a:schemeClr val="accent1">
                    <a:lumMod val="75000"/>
                  </a:schemeClr>
                </a:solidFill>
                <a:sym typeface="+mn-ea"/>
              </a:rPr>
              <a:t>文件中，将训练过程中损失值的变化记录保存到一个</a:t>
            </a:r>
            <a:r>
              <a:rPr lang="en-US" altLang="zh-CN" sz="2000">
                <a:solidFill>
                  <a:schemeClr val="accent1">
                    <a:lumMod val="75000"/>
                  </a:schemeClr>
                </a:solidFill>
                <a:sym typeface="+mn-ea"/>
              </a:rPr>
              <a:t>pkl</a:t>
            </a:r>
            <a:r>
              <a:rPr lang="zh-CN" altLang="en-US" sz="2000">
                <a:solidFill>
                  <a:schemeClr val="accent1">
                    <a:lumMod val="75000"/>
                  </a:schemeClr>
                </a:solidFill>
                <a:sym typeface="+mn-ea"/>
              </a:rPr>
              <a:t>文件中。</a:t>
            </a:r>
            <a:endParaRPr lang="zh-CN" altLang="en-US" sz="2000">
              <a:solidFill>
                <a:schemeClr val="accent1">
                  <a:lumMod val="75000"/>
                </a:schemeClr>
              </a:solidFill>
              <a:sym typeface="+mn-ea"/>
            </a:endParaRPr>
          </a:p>
        </p:txBody>
      </p:sp>
      <p:sp>
        <p:nvSpPr>
          <p:cNvPr id="3" name="文本占位符 2"/>
          <p:cNvSpPr txBox="1"/>
          <p:nvPr/>
        </p:nvSpPr>
        <p:spPr>
          <a:xfrm>
            <a:off x="976630" y="177165"/>
            <a:ext cx="5913755" cy="425450"/>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3200" b="0" dirty="0" smtClean="0">
                <a:solidFill>
                  <a:srgbClr val="005188"/>
                </a:solidFill>
                <a:latin typeface="+mn-lt"/>
                <a:ea typeface="+mn-ea"/>
                <a:cs typeface="+mn-ea"/>
                <a:sym typeface="+mn-ea"/>
              </a:rPr>
              <a:t>4</a:t>
            </a:r>
            <a:r>
              <a:rPr lang="zh-CN" altLang="en-US" sz="3200" b="0" dirty="0" smtClean="0">
                <a:solidFill>
                  <a:srgbClr val="005188"/>
                </a:solidFill>
                <a:latin typeface="+mn-lt"/>
                <a:ea typeface="+mn-ea"/>
                <a:cs typeface="+mn-ea"/>
                <a:sym typeface="+mn-ea"/>
              </a:rPr>
              <a:t>.训练模型 </a:t>
            </a:r>
            <a:r>
              <a:rPr lang="en-US" altLang="zh-CN" sz="3200" b="0" dirty="0" smtClean="0">
                <a:solidFill>
                  <a:srgbClr val="005188"/>
                </a:solidFill>
                <a:latin typeface="+mn-lt"/>
                <a:ea typeface="+mn-ea"/>
                <a:cs typeface="+mn-ea"/>
                <a:sym typeface="+mn-ea"/>
              </a:rPr>
              <a:t>— </a:t>
            </a:r>
            <a:r>
              <a:rPr lang="zh-CN" altLang="en-US" sz="3200" b="0" dirty="0" smtClean="0">
                <a:solidFill>
                  <a:srgbClr val="005188"/>
                </a:solidFill>
                <a:latin typeface="+mn-lt"/>
                <a:ea typeface="+mn-ea"/>
                <a:cs typeface="+mn-ea"/>
                <a:sym typeface="+mn-ea"/>
              </a:rPr>
              <a:t>定义训练过程</a:t>
            </a:r>
            <a:r>
              <a:rPr lang="en-US" altLang="zh-CN" sz="3200" b="0" dirty="0" smtClean="0">
                <a:solidFill>
                  <a:srgbClr val="005188"/>
                </a:solidFill>
                <a:latin typeface="+mn-lt"/>
                <a:ea typeface="+mn-ea"/>
                <a:cs typeface="+mn-ea"/>
                <a:sym typeface="+mn-ea"/>
              </a:rPr>
              <a:t>2</a:t>
            </a:r>
            <a:endParaRPr lang="en-US" altLang="zh-CN" sz="3200" b="0" dirty="0" smtClean="0">
              <a:solidFill>
                <a:srgbClr val="005188"/>
              </a:solidFill>
              <a:latin typeface="+mn-lt"/>
              <a:ea typeface="+mn-ea"/>
              <a:cs typeface="+mn-ea"/>
              <a:sym typeface="+mn-ea"/>
            </a:endParaRPr>
          </a:p>
          <a:p>
            <a:r>
              <a:rPr lang="en-US" altLang="zh-CN" sz="3200" b="0" dirty="0" smtClean="0">
                <a:solidFill>
                  <a:srgbClr val="005188"/>
                </a:solidFill>
                <a:latin typeface="+mn-lt"/>
                <a:ea typeface="+mn-ea"/>
                <a:cs typeface="+mn-ea"/>
                <a:sym typeface="+mn-lt"/>
              </a:rPr>
              <a:t> </a:t>
            </a:r>
            <a:endParaRPr lang="en-US" altLang="zh-CN" sz="3200" b="0" dirty="0" smtClean="0">
              <a:solidFill>
                <a:srgbClr val="005188"/>
              </a:solidFill>
              <a:latin typeface="+mn-lt"/>
              <a:ea typeface="+mn-ea"/>
              <a:cs typeface="+mn-ea"/>
              <a:sym typeface="+mn-lt"/>
            </a:endParaRPr>
          </a:p>
        </p:txBody>
      </p:sp>
      <p:pic>
        <p:nvPicPr>
          <p:cNvPr id="6" name="图片 5"/>
          <p:cNvPicPr>
            <a:picLocks noChangeAspect="1"/>
          </p:cNvPicPr>
          <p:nvPr/>
        </p:nvPicPr>
        <p:blipFill>
          <a:blip r:embed="rId1"/>
          <a:stretch>
            <a:fillRect/>
          </a:stretch>
        </p:blipFill>
        <p:spPr>
          <a:xfrm>
            <a:off x="1100455" y="4465955"/>
            <a:ext cx="11061065" cy="472440"/>
          </a:xfrm>
          <a:prstGeom prst="rect">
            <a:avLst/>
          </a:prstGeom>
        </p:spPr>
      </p:pic>
      <p:pic>
        <p:nvPicPr>
          <p:cNvPr id="7" name="图片 6"/>
          <p:cNvPicPr>
            <a:picLocks noChangeAspect="1"/>
          </p:cNvPicPr>
          <p:nvPr/>
        </p:nvPicPr>
        <p:blipFill>
          <a:blip r:embed="rId2"/>
          <a:stretch>
            <a:fillRect/>
          </a:stretch>
        </p:blipFill>
        <p:spPr>
          <a:xfrm>
            <a:off x="1204595" y="5240655"/>
            <a:ext cx="10794365" cy="41592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9"/>
    </mc:Choice>
    <mc:Fallback>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2"/>
          <p:cNvSpPr txBox="1"/>
          <p:nvPr/>
        </p:nvSpPr>
        <p:spPr>
          <a:xfrm>
            <a:off x="1192479" y="292682"/>
            <a:ext cx="2737705" cy="425183"/>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zh-CN" altLang="en-US" sz="3200" b="0" dirty="0" smtClean="0">
              <a:solidFill>
                <a:srgbClr val="005188"/>
              </a:solidFill>
              <a:latin typeface="+mn-lt"/>
              <a:ea typeface="+mn-ea"/>
              <a:cs typeface="+mn-ea"/>
              <a:sym typeface="+mn-lt"/>
            </a:endParaRPr>
          </a:p>
        </p:txBody>
      </p:sp>
      <p:sp>
        <p:nvSpPr>
          <p:cNvPr id="19" name="文本框 18"/>
          <p:cNvSpPr txBox="1"/>
          <p:nvPr/>
        </p:nvSpPr>
        <p:spPr>
          <a:xfrm>
            <a:off x="600075" y="869950"/>
            <a:ext cx="10991215" cy="1014730"/>
          </a:xfrm>
          <a:prstGeom prst="rect">
            <a:avLst/>
          </a:prstGeom>
          <a:noFill/>
        </p:spPr>
        <p:txBody>
          <a:bodyPr wrap="square" rtlCol="0">
            <a:spAutoFit/>
          </a:bodyPr>
          <a:p>
            <a:pPr marL="342900" indent="-342900">
              <a:lnSpc>
                <a:spcPct val="150000"/>
              </a:lnSpc>
              <a:buClr>
                <a:srgbClr val="5B9BD5"/>
              </a:buClr>
              <a:buFont typeface="Arial" panose="020B0604020202020204" pitchFamily="34" charset="0"/>
              <a:buChar char="•"/>
            </a:pPr>
            <a:r>
              <a:rPr lang="zh-CN" altLang="en-US" sz="2000">
                <a:solidFill>
                  <a:schemeClr val="accent1">
                    <a:lumMod val="75000"/>
                  </a:schemeClr>
                </a:solidFill>
                <a:sym typeface="+mn-ea"/>
              </a:rPr>
              <a:t>读取</a:t>
            </a:r>
            <a:r>
              <a:rPr lang="en-US" altLang="zh-CN" sz="2000">
                <a:solidFill>
                  <a:schemeClr val="accent1">
                    <a:lumMod val="75000"/>
                  </a:schemeClr>
                </a:solidFill>
                <a:sym typeface="+mn-ea"/>
              </a:rPr>
              <a:t>pkl</a:t>
            </a:r>
            <a:r>
              <a:rPr lang="zh-CN" altLang="en-US" sz="2000">
                <a:solidFill>
                  <a:schemeClr val="accent1">
                    <a:lumMod val="75000"/>
                  </a:schemeClr>
                </a:solidFill>
                <a:sym typeface="+mn-ea"/>
              </a:rPr>
              <a:t>文件，里面存放了损失值的变化记录，可以看到损失值曲线变化如下，共执行了</a:t>
            </a:r>
            <a:r>
              <a:rPr lang="en-US" altLang="zh-CN" sz="2000">
                <a:solidFill>
                  <a:schemeClr val="accent1">
                    <a:lumMod val="75000"/>
                  </a:schemeClr>
                </a:solidFill>
                <a:sym typeface="+mn-ea"/>
              </a:rPr>
              <a:t>100</a:t>
            </a:r>
            <a:r>
              <a:rPr lang="zh-CN" altLang="en-US" sz="2000">
                <a:solidFill>
                  <a:schemeClr val="accent1">
                    <a:lumMod val="75000"/>
                  </a:schemeClr>
                </a:solidFill>
                <a:sym typeface="+mn-ea"/>
              </a:rPr>
              <a:t>次迭代，已经有点过拟合的趋势，可以看出测试集的损失值有点上升趋势。</a:t>
            </a:r>
            <a:endParaRPr lang="zh-CN" altLang="en-US" sz="2000">
              <a:solidFill>
                <a:schemeClr val="accent1">
                  <a:lumMod val="75000"/>
                </a:schemeClr>
              </a:solidFill>
              <a:sym typeface="+mn-ea"/>
            </a:endParaRPr>
          </a:p>
        </p:txBody>
      </p:sp>
      <p:sp>
        <p:nvSpPr>
          <p:cNvPr id="3" name="文本占位符 2"/>
          <p:cNvSpPr txBox="1"/>
          <p:nvPr/>
        </p:nvSpPr>
        <p:spPr>
          <a:xfrm>
            <a:off x="976630" y="177165"/>
            <a:ext cx="5913755" cy="425450"/>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3200" b="0" dirty="0" smtClean="0">
                <a:solidFill>
                  <a:srgbClr val="005188"/>
                </a:solidFill>
                <a:latin typeface="+mn-lt"/>
                <a:ea typeface="+mn-ea"/>
                <a:cs typeface="+mn-ea"/>
                <a:sym typeface="+mn-ea"/>
              </a:rPr>
              <a:t>4</a:t>
            </a:r>
            <a:r>
              <a:rPr lang="zh-CN" altLang="en-US" sz="3200" b="0" dirty="0" smtClean="0">
                <a:solidFill>
                  <a:srgbClr val="005188"/>
                </a:solidFill>
                <a:latin typeface="+mn-lt"/>
                <a:ea typeface="+mn-ea"/>
                <a:cs typeface="+mn-ea"/>
                <a:sym typeface="+mn-ea"/>
              </a:rPr>
              <a:t>.训练模型 </a:t>
            </a:r>
            <a:r>
              <a:rPr lang="en-US" altLang="zh-CN" sz="3200" b="0" dirty="0" smtClean="0">
                <a:solidFill>
                  <a:srgbClr val="005188"/>
                </a:solidFill>
                <a:latin typeface="+mn-lt"/>
                <a:ea typeface="+mn-ea"/>
                <a:cs typeface="+mn-ea"/>
                <a:sym typeface="+mn-ea"/>
              </a:rPr>
              <a:t>— </a:t>
            </a:r>
            <a:r>
              <a:rPr lang="zh-CN" altLang="en-US" sz="3200" b="0" dirty="0" smtClean="0">
                <a:solidFill>
                  <a:srgbClr val="005188"/>
                </a:solidFill>
                <a:latin typeface="+mn-lt"/>
                <a:ea typeface="+mn-ea"/>
                <a:cs typeface="+mn-ea"/>
                <a:sym typeface="+mn-ea"/>
              </a:rPr>
              <a:t>展示效果</a:t>
            </a:r>
            <a:r>
              <a:rPr lang="en-US" altLang="zh-CN" sz="3200" b="0" dirty="0" smtClean="0">
                <a:solidFill>
                  <a:srgbClr val="005188"/>
                </a:solidFill>
                <a:latin typeface="+mn-lt"/>
                <a:ea typeface="+mn-ea"/>
                <a:cs typeface="+mn-ea"/>
                <a:sym typeface="+mn-ea"/>
              </a:rPr>
              <a:t>2 </a:t>
            </a:r>
            <a:endParaRPr lang="en-US" altLang="zh-CN" sz="3200" b="0" dirty="0" smtClean="0">
              <a:solidFill>
                <a:srgbClr val="005188"/>
              </a:solidFill>
              <a:latin typeface="+mn-lt"/>
              <a:ea typeface="+mn-ea"/>
              <a:cs typeface="+mn-ea"/>
              <a:sym typeface="+mn-ea"/>
            </a:endParaRPr>
          </a:p>
          <a:p>
            <a:r>
              <a:rPr lang="en-US" altLang="zh-CN" sz="3200" b="0" dirty="0" smtClean="0">
                <a:solidFill>
                  <a:srgbClr val="005188"/>
                </a:solidFill>
                <a:latin typeface="+mn-lt"/>
                <a:ea typeface="+mn-ea"/>
                <a:cs typeface="+mn-ea"/>
                <a:sym typeface="+mn-lt"/>
              </a:rPr>
              <a:t> </a:t>
            </a:r>
            <a:endParaRPr lang="en-US" altLang="zh-CN" sz="3200" b="0" dirty="0" smtClean="0">
              <a:solidFill>
                <a:srgbClr val="005188"/>
              </a:solidFill>
              <a:latin typeface="+mn-lt"/>
              <a:ea typeface="+mn-ea"/>
              <a:cs typeface="+mn-ea"/>
              <a:sym typeface="+mn-lt"/>
            </a:endParaRPr>
          </a:p>
        </p:txBody>
      </p:sp>
      <p:pic>
        <p:nvPicPr>
          <p:cNvPr id="4" name="图片 3"/>
          <p:cNvPicPr>
            <a:picLocks noChangeAspect="1"/>
          </p:cNvPicPr>
          <p:nvPr/>
        </p:nvPicPr>
        <p:blipFill>
          <a:blip r:embed="rId1"/>
          <a:stretch>
            <a:fillRect/>
          </a:stretch>
        </p:blipFill>
        <p:spPr>
          <a:xfrm>
            <a:off x="600075" y="1848485"/>
            <a:ext cx="4852035" cy="3547745"/>
          </a:xfrm>
          <a:prstGeom prst="rect">
            <a:avLst/>
          </a:prstGeom>
        </p:spPr>
      </p:pic>
      <p:pic>
        <p:nvPicPr>
          <p:cNvPr id="5" name="图片 4"/>
          <p:cNvPicPr>
            <a:picLocks noChangeAspect="1"/>
          </p:cNvPicPr>
          <p:nvPr/>
        </p:nvPicPr>
        <p:blipFill>
          <a:blip r:embed="rId2"/>
          <a:stretch>
            <a:fillRect/>
          </a:stretch>
        </p:blipFill>
        <p:spPr>
          <a:xfrm>
            <a:off x="6890385" y="1884680"/>
            <a:ext cx="4775835" cy="366014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9"/>
    </mc:Choice>
    <mc:Fallback>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2"/>
          <p:cNvSpPr txBox="1"/>
          <p:nvPr/>
        </p:nvSpPr>
        <p:spPr>
          <a:xfrm>
            <a:off x="1192479" y="292682"/>
            <a:ext cx="2737705" cy="425183"/>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zh-CN" altLang="en-US" sz="3200" b="0" dirty="0" smtClean="0">
              <a:solidFill>
                <a:srgbClr val="005188"/>
              </a:solidFill>
              <a:latin typeface="+mn-lt"/>
              <a:ea typeface="+mn-ea"/>
              <a:cs typeface="+mn-ea"/>
              <a:sym typeface="+mn-lt"/>
            </a:endParaRPr>
          </a:p>
        </p:txBody>
      </p:sp>
      <p:sp>
        <p:nvSpPr>
          <p:cNvPr id="19" name="文本框 18"/>
          <p:cNvSpPr txBox="1"/>
          <p:nvPr/>
        </p:nvSpPr>
        <p:spPr>
          <a:xfrm>
            <a:off x="600075" y="869950"/>
            <a:ext cx="10991215" cy="6092825"/>
          </a:xfrm>
          <a:prstGeom prst="rect">
            <a:avLst/>
          </a:prstGeom>
          <a:noFill/>
        </p:spPr>
        <p:txBody>
          <a:bodyPr wrap="square" rtlCol="0">
            <a:spAutoFit/>
          </a:bodyPr>
          <a:p>
            <a:pPr marL="342900" indent="-342900">
              <a:lnSpc>
                <a:spcPct val="150000"/>
              </a:lnSpc>
              <a:buClr>
                <a:srgbClr val="5B9BD5"/>
              </a:buClr>
              <a:buFont typeface="Arial" panose="020B0604020202020204" pitchFamily="34" charset="0"/>
              <a:buChar char="•"/>
            </a:pPr>
            <a:r>
              <a:rPr lang="zh-CN" altLang="en-US" sz="2000">
                <a:solidFill>
                  <a:schemeClr val="accent1">
                    <a:lumMod val="75000"/>
                  </a:schemeClr>
                </a:solidFill>
                <a:sym typeface="+mn-ea"/>
              </a:rPr>
              <a:t>训练完模型后，我们使用所有训练集（分为</a:t>
            </a:r>
            <a:r>
              <a:rPr lang="en-US" altLang="zh-CN" sz="2000">
                <a:solidFill>
                  <a:schemeClr val="accent1">
                    <a:lumMod val="75000"/>
                  </a:schemeClr>
                </a:solidFill>
                <a:sym typeface="+mn-ea"/>
              </a:rPr>
              <a:t>48</a:t>
            </a:r>
            <a:r>
              <a:rPr lang="zh-CN" altLang="en-US" sz="2000">
                <a:solidFill>
                  <a:schemeClr val="accent1">
                    <a:lumMod val="75000"/>
                  </a:schemeClr>
                </a:solidFill>
                <a:sym typeface="+mn-ea"/>
              </a:rPr>
              <a:t>个批次）和所有测试集去评估模型的效果，可以得到下图黑色部分的损失值评估效果（其中</a:t>
            </a:r>
            <a:r>
              <a:rPr lang="en-US" altLang="zh-CN" sz="2000">
                <a:solidFill>
                  <a:schemeClr val="accent1">
                    <a:lumMod val="75000"/>
                  </a:schemeClr>
                </a:solidFill>
                <a:sym typeface="+mn-ea"/>
              </a:rPr>
              <a:t>real</a:t>
            </a:r>
            <a:r>
              <a:rPr lang="zh-CN" altLang="en-US" sz="2000">
                <a:solidFill>
                  <a:schemeClr val="accent1">
                    <a:lumMod val="75000"/>
                  </a:schemeClr>
                </a:solidFill>
                <a:sym typeface="+mn-ea"/>
              </a:rPr>
              <a:t>标识是进行了反标准化的复原操作 复原计算的公式为： </a:t>
            </a:r>
            <a:r>
              <a:rPr lang="en-US" altLang="zh-CN" sz="2000">
                <a:solidFill>
                  <a:schemeClr val="accent1">
                    <a:lumMod val="75000"/>
                  </a:schemeClr>
                </a:solidFill>
                <a:sym typeface="+mn-ea"/>
              </a:rPr>
              <a:t>rmse(norm)</a:t>
            </a:r>
            <a:r>
              <a:rPr lang="zh-CN" altLang="en-US" sz="2000">
                <a:solidFill>
                  <a:schemeClr val="accent1">
                    <a:lumMod val="75000"/>
                  </a:schemeClr>
                </a:solidFill>
                <a:sym typeface="+mn-ea"/>
              </a:rPr>
              <a:t> * (流量最大数值 - 流量最小数值) / 2. * m_factor) ）</a:t>
            </a:r>
            <a:endParaRPr lang="zh-CN" altLang="en-US" sz="2000">
              <a:solidFill>
                <a:schemeClr val="accent1">
                  <a:lumMod val="75000"/>
                </a:schemeClr>
              </a:solidFill>
              <a:sym typeface="+mn-ea"/>
            </a:endParaRPr>
          </a:p>
          <a:p>
            <a:pPr marL="342900" indent="-342900">
              <a:lnSpc>
                <a:spcPct val="150000"/>
              </a:lnSpc>
              <a:buClr>
                <a:srgbClr val="5B9BD5"/>
              </a:buClr>
              <a:buFont typeface="Arial" panose="020B0604020202020204" pitchFamily="34" charset="0"/>
              <a:buChar char="•"/>
            </a:pPr>
            <a:endParaRPr lang="zh-CN" altLang="en-US" sz="2000">
              <a:solidFill>
                <a:schemeClr val="accent1">
                  <a:lumMod val="75000"/>
                </a:schemeClr>
              </a:solidFill>
              <a:sym typeface="+mn-ea"/>
            </a:endParaRPr>
          </a:p>
          <a:p>
            <a:pPr marL="342900" indent="-342900">
              <a:lnSpc>
                <a:spcPct val="150000"/>
              </a:lnSpc>
              <a:buClr>
                <a:srgbClr val="5B9BD5"/>
              </a:buClr>
              <a:buFont typeface="Arial" panose="020B0604020202020204" pitchFamily="34" charset="0"/>
              <a:buChar char="•"/>
            </a:pPr>
            <a:endParaRPr lang="zh-CN" altLang="en-US" sz="2000">
              <a:solidFill>
                <a:schemeClr val="accent1">
                  <a:lumMod val="75000"/>
                </a:schemeClr>
              </a:solidFill>
              <a:sym typeface="+mn-ea"/>
            </a:endParaRPr>
          </a:p>
          <a:p>
            <a:pPr marL="342900" indent="-342900">
              <a:lnSpc>
                <a:spcPct val="150000"/>
              </a:lnSpc>
              <a:buClr>
                <a:srgbClr val="5B9BD5"/>
              </a:buClr>
              <a:buFont typeface="Arial" panose="020B0604020202020204" pitchFamily="34" charset="0"/>
              <a:buChar char="•"/>
            </a:pPr>
            <a:endParaRPr lang="zh-CN" altLang="en-US" sz="2000">
              <a:solidFill>
                <a:schemeClr val="accent1">
                  <a:lumMod val="75000"/>
                </a:schemeClr>
              </a:solidFill>
              <a:sym typeface="+mn-ea"/>
            </a:endParaRPr>
          </a:p>
          <a:p>
            <a:pPr marL="342900" indent="-342900">
              <a:lnSpc>
                <a:spcPct val="150000"/>
              </a:lnSpc>
              <a:buClr>
                <a:srgbClr val="5B9BD5"/>
              </a:buClr>
              <a:buFont typeface="Arial" panose="020B0604020202020204" pitchFamily="34" charset="0"/>
              <a:buChar char="•"/>
            </a:pPr>
            <a:endParaRPr lang="zh-CN" altLang="en-US" sz="2000">
              <a:solidFill>
                <a:schemeClr val="accent1">
                  <a:lumMod val="75000"/>
                </a:schemeClr>
              </a:solidFill>
              <a:sym typeface="+mn-ea"/>
            </a:endParaRPr>
          </a:p>
          <a:p>
            <a:pPr marL="342900" indent="-342900">
              <a:lnSpc>
                <a:spcPct val="150000"/>
              </a:lnSpc>
              <a:buClr>
                <a:srgbClr val="5B9BD5"/>
              </a:buClr>
              <a:buFont typeface="Arial" panose="020B0604020202020204" pitchFamily="34" charset="0"/>
              <a:buChar char="•"/>
            </a:pPr>
            <a:endParaRPr lang="zh-CN" altLang="en-US" sz="2000">
              <a:solidFill>
                <a:schemeClr val="accent1">
                  <a:lumMod val="75000"/>
                </a:schemeClr>
              </a:solidFill>
              <a:sym typeface="+mn-ea"/>
            </a:endParaRPr>
          </a:p>
          <a:p>
            <a:pPr marL="342900" indent="-342900">
              <a:lnSpc>
                <a:spcPct val="150000"/>
              </a:lnSpc>
              <a:buClr>
                <a:srgbClr val="5B9BD5"/>
              </a:buClr>
              <a:buFont typeface="Arial" panose="020B0604020202020204" pitchFamily="34" charset="0"/>
              <a:buChar char="•"/>
            </a:pPr>
            <a:endParaRPr lang="zh-CN" altLang="en-US" sz="2000">
              <a:solidFill>
                <a:schemeClr val="accent1">
                  <a:lumMod val="75000"/>
                </a:schemeClr>
              </a:solidFill>
              <a:sym typeface="+mn-ea"/>
            </a:endParaRPr>
          </a:p>
          <a:p>
            <a:pPr marL="342900" indent="-342900">
              <a:lnSpc>
                <a:spcPct val="150000"/>
              </a:lnSpc>
              <a:buClr>
                <a:srgbClr val="5B9BD5"/>
              </a:buClr>
              <a:buFont typeface="Arial" panose="020B0604020202020204" pitchFamily="34" charset="0"/>
              <a:buChar char="•"/>
            </a:pPr>
            <a:endParaRPr lang="zh-CN" altLang="en-US" sz="2000">
              <a:solidFill>
                <a:schemeClr val="accent1">
                  <a:lumMod val="75000"/>
                </a:schemeClr>
              </a:solidFill>
              <a:sym typeface="+mn-ea"/>
            </a:endParaRPr>
          </a:p>
          <a:p>
            <a:pPr marL="342900" indent="-342900">
              <a:lnSpc>
                <a:spcPct val="150000"/>
              </a:lnSpc>
              <a:buClr>
                <a:srgbClr val="5B9BD5"/>
              </a:buClr>
              <a:buFont typeface="Arial" panose="020B0604020202020204" pitchFamily="34" charset="0"/>
              <a:buChar char="•"/>
            </a:pPr>
            <a:endParaRPr lang="zh-CN" altLang="en-US" sz="2000">
              <a:solidFill>
                <a:schemeClr val="accent1">
                  <a:lumMod val="75000"/>
                </a:schemeClr>
              </a:solidFill>
              <a:sym typeface="+mn-ea"/>
            </a:endParaRPr>
          </a:p>
          <a:p>
            <a:pPr marL="342900" indent="-342900">
              <a:lnSpc>
                <a:spcPct val="150000"/>
              </a:lnSpc>
              <a:buClr>
                <a:srgbClr val="5B9BD5"/>
              </a:buClr>
              <a:buFont typeface="Arial" panose="020B0604020202020204" pitchFamily="34" charset="0"/>
              <a:buChar char="•"/>
            </a:pPr>
            <a:endParaRPr lang="zh-CN" altLang="en-US" sz="2000">
              <a:solidFill>
                <a:schemeClr val="accent1">
                  <a:lumMod val="75000"/>
                </a:schemeClr>
              </a:solidFill>
              <a:sym typeface="+mn-ea"/>
            </a:endParaRPr>
          </a:p>
          <a:p>
            <a:pPr marL="342900" indent="-342900">
              <a:lnSpc>
                <a:spcPct val="150000"/>
              </a:lnSpc>
              <a:buClr>
                <a:srgbClr val="5B9BD5"/>
              </a:buClr>
              <a:buFont typeface="Arial" panose="020B0604020202020204" pitchFamily="34" charset="0"/>
              <a:buChar char="•"/>
            </a:pPr>
            <a:endParaRPr lang="zh-CN" altLang="en-US" sz="2000">
              <a:solidFill>
                <a:schemeClr val="accent1">
                  <a:lumMod val="75000"/>
                </a:schemeClr>
              </a:solidFill>
              <a:sym typeface="+mn-ea"/>
            </a:endParaRPr>
          </a:p>
        </p:txBody>
      </p:sp>
      <p:sp>
        <p:nvSpPr>
          <p:cNvPr id="3" name="文本占位符 2"/>
          <p:cNvSpPr txBox="1"/>
          <p:nvPr/>
        </p:nvSpPr>
        <p:spPr>
          <a:xfrm>
            <a:off x="976630" y="177165"/>
            <a:ext cx="5913755" cy="425450"/>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3200" b="0" dirty="0" smtClean="0">
                <a:solidFill>
                  <a:srgbClr val="005188"/>
                </a:solidFill>
                <a:latin typeface="+mn-lt"/>
                <a:ea typeface="+mn-ea"/>
                <a:cs typeface="+mn-ea"/>
                <a:sym typeface="+mn-ea"/>
              </a:rPr>
              <a:t>4</a:t>
            </a:r>
            <a:r>
              <a:rPr lang="zh-CN" altLang="en-US" sz="3200" b="0" dirty="0" smtClean="0">
                <a:solidFill>
                  <a:srgbClr val="005188"/>
                </a:solidFill>
                <a:latin typeface="+mn-lt"/>
                <a:ea typeface="+mn-ea"/>
                <a:cs typeface="+mn-ea"/>
                <a:sym typeface="+mn-ea"/>
              </a:rPr>
              <a:t>.训练模型 </a:t>
            </a:r>
            <a:r>
              <a:rPr lang="en-US" altLang="zh-CN" sz="3200" b="0" dirty="0" smtClean="0">
                <a:solidFill>
                  <a:srgbClr val="005188"/>
                </a:solidFill>
                <a:latin typeface="+mn-lt"/>
                <a:ea typeface="+mn-ea"/>
                <a:cs typeface="+mn-ea"/>
                <a:sym typeface="+mn-ea"/>
              </a:rPr>
              <a:t>— </a:t>
            </a:r>
            <a:r>
              <a:rPr lang="zh-CN" altLang="en-US" sz="3200" b="0" dirty="0" smtClean="0">
                <a:solidFill>
                  <a:srgbClr val="005188"/>
                </a:solidFill>
                <a:latin typeface="+mn-lt"/>
                <a:ea typeface="+mn-ea"/>
                <a:cs typeface="+mn-ea"/>
                <a:sym typeface="+mn-ea"/>
              </a:rPr>
              <a:t>展示效果</a:t>
            </a:r>
            <a:r>
              <a:rPr lang="en-US" altLang="zh-CN" sz="3200" b="0" dirty="0" smtClean="0">
                <a:solidFill>
                  <a:srgbClr val="005188"/>
                </a:solidFill>
                <a:latin typeface="+mn-lt"/>
                <a:ea typeface="+mn-ea"/>
                <a:cs typeface="+mn-ea"/>
                <a:sym typeface="+mn-ea"/>
              </a:rPr>
              <a:t>2 </a:t>
            </a:r>
            <a:endParaRPr lang="en-US" altLang="zh-CN" sz="3200" b="0" dirty="0" smtClean="0">
              <a:solidFill>
                <a:srgbClr val="005188"/>
              </a:solidFill>
              <a:latin typeface="+mn-lt"/>
              <a:ea typeface="+mn-ea"/>
              <a:cs typeface="+mn-ea"/>
              <a:sym typeface="+mn-ea"/>
            </a:endParaRPr>
          </a:p>
          <a:p>
            <a:r>
              <a:rPr lang="en-US" altLang="zh-CN" sz="3200" b="0" dirty="0" smtClean="0">
                <a:solidFill>
                  <a:srgbClr val="005188"/>
                </a:solidFill>
                <a:latin typeface="+mn-lt"/>
                <a:ea typeface="+mn-ea"/>
                <a:cs typeface="+mn-ea"/>
                <a:sym typeface="+mn-lt"/>
              </a:rPr>
              <a:t> </a:t>
            </a:r>
            <a:endParaRPr lang="en-US" altLang="zh-CN" sz="3200" b="0" dirty="0" smtClean="0">
              <a:solidFill>
                <a:srgbClr val="005188"/>
              </a:solidFill>
              <a:latin typeface="+mn-lt"/>
              <a:ea typeface="+mn-ea"/>
              <a:cs typeface="+mn-ea"/>
              <a:sym typeface="+mn-lt"/>
            </a:endParaRPr>
          </a:p>
        </p:txBody>
      </p:sp>
      <p:sp>
        <p:nvSpPr>
          <p:cNvPr id="8" name="文本框 7"/>
          <p:cNvSpPr txBox="1"/>
          <p:nvPr/>
        </p:nvSpPr>
        <p:spPr>
          <a:xfrm>
            <a:off x="976630" y="2438400"/>
            <a:ext cx="9968865" cy="1198880"/>
          </a:xfrm>
          <a:prstGeom prst="rect">
            <a:avLst/>
          </a:prstGeom>
          <a:noFill/>
        </p:spPr>
        <p:txBody>
          <a:bodyPr wrap="square" rtlCol="0" anchor="t">
            <a:spAutoFit/>
          </a:bodyPr>
          <a:p>
            <a:r>
              <a:rPr lang="zh-CN" altLang="en-US"/>
              <a:t>3480/3480- 143s 41ms/step - loss: 6.3804e-04 - rmse: 0.0252 - val_loss: 0.0014 - val_rmse: 0.0366</a:t>
            </a:r>
            <a:endParaRPr lang="zh-CN" altLang="en-US"/>
          </a:p>
          <a:p>
            <a:pPr algn="l">
              <a:buNone/>
            </a:pPr>
            <a:r>
              <a:rPr lang="zh-CN" altLang="en-US"/>
              <a:t>evaluating using the final model</a:t>
            </a:r>
            <a:endParaRPr lang="zh-CN" altLang="en-US"/>
          </a:p>
          <a:p>
            <a:pPr algn="l">
              <a:buNone/>
            </a:pPr>
            <a:r>
              <a:rPr lang="zh-CN" altLang="en-US"/>
              <a:t>Train score: 0.000608 rmse (norm): 0.024646 rmse (real): 4.136096</a:t>
            </a:r>
            <a:endParaRPr lang="zh-CN" altLang="en-US"/>
          </a:p>
          <a:p>
            <a:pPr algn="l">
              <a:buNone/>
            </a:pPr>
            <a:r>
              <a:rPr lang="zh-CN" altLang="en-US"/>
              <a:t>Test score: 0.001350 rmse (norm): 0.036747 rmse (real): 6.166816</a:t>
            </a:r>
            <a:endParaRPr lang="zh-CN" altLang="en-US"/>
          </a:p>
        </p:txBody>
      </p:sp>
    </p:spTree>
  </p:cSld>
  <p:clrMapOvr>
    <a:masterClrMapping/>
  </p:clrMapOvr>
  <mc:AlternateContent xmlns:mc="http://schemas.openxmlformats.org/markup-compatibility/2006">
    <mc:Choice xmlns:p14="http://schemas.microsoft.com/office/powerpoint/2010/main" Requires="p14">
      <p:transition p14:dur="9"/>
    </mc:Choice>
    <mc:Fallback>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2"/>
          <p:cNvSpPr txBox="1"/>
          <p:nvPr/>
        </p:nvSpPr>
        <p:spPr>
          <a:xfrm>
            <a:off x="3449320" y="450850"/>
            <a:ext cx="4605020" cy="425450"/>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zh-CN" altLang="en-US" sz="3200" b="0" dirty="0">
                <a:solidFill>
                  <a:srgbClr val="005188"/>
                </a:solidFill>
                <a:latin typeface="+mn-lt"/>
                <a:ea typeface="+mn-ea"/>
                <a:cs typeface="+mn-ea"/>
                <a:sym typeface="+mn-lt"/>
              </a:rPr>
              <a:t>五.总结与改进</a:t>
            </a:r>
            <a:endParaRPr lang="zh-CN" altLang="en-US" sz="3200" b="0" dirty="0">
              <a:solidFill>
                <a:srgbClr val="005188"/>
              </a:solidFill>
              <a:latin typeface="+mn-lt"/>
              <a:ea typeface="+mn-ea"/>
              <a:cs typeface="+mn-ea"/>
              <a:sym typeface="+mn-lt"/>
            </a:endParaRPr>
          </a:p>
        </p:txBody>
      </p:sp>
      <p:sp>
        <p:nvSpPr>
          <p:cNvPr id="3" name="文本框 2"/>
          <p:cNvSpPr txBox="1"/>
          <p:nvPr/>
        </p:nvSpPr>
        <p:spPr>
          <a:xfrm>
            <a:off x="600075" y="869950"/>
            <a:ext cx="10991215" cy="10709910"/>
          </a:xfrm>
          <a:prstGeom prst="rect">
            <a:avLst/>
          </a:prstGeom>
          <a:noFill/>
        </p:spPr>
        <p:txBody>
          <a:bodyPr wrap="square" rtlCol="0">
            <a:spAutoFit/>
          </a:bodyPr>
          <a:p>
            <a:pPr marL="342900" indent="-342900">
              <a:lnSpc>
                <a:spcPct val="150000"/>
              </a:lnSpc>
              <a:buClr>
                <a:srgbClr val="5B9BD5"/>
              </a:buClr>
              <a:buFont typeface="Arial" panose="020B0604020202020204" pitchFamily="34" charset="0"/>
              <a:buChar char="•"/>
            </a:pPr>
            <a:r>
              <a:rPr lang="zh-CN" altLang="en-US" sz="2000">
                <a:solidFill>
                  <a:schemeClr val="accent1">
                    <a:lumMod val="75000"/>
                  </a:schemeClr>
                </a:solidFill>
                <a:sym typeface="+mn-ea"/>
              </a:rPr>
              <a:t>经过上面的过程我们可以看到，使用四个时空残差单元、以工作日为外部因素的</a:t>
            </a:r>
            <a:r>
              <a:rPr lang="en-US" altLang="zh-CN" sz="2000">
                <a:solidFill>
                  <a:schemeClr val="accent1">
                    <a:lumMod val="75000"/>
                  </a:schemeClr>
                </a:solidFill>
                <a:sym typeface="+mn-ea"/>
              </a:rPr>
              <a:t>ST-Resnet</a:t>
            </a:r>
            <a:r>
              <a:rPr lang="zh-CN" altLang="en-US" sz="2000">
                <a:solidFill>
                  <a:schemeClr val="accent1">
                    <a:lumMod val="75000"/>
                  </a:schemeClr>
                </a:solidFill>
                <a:sym typeface="+mn-ea"/>
              </a:rPr>
              <a:t>模型在纽约市的自行车流量</a:t>
            </a:r>
            <a:r>
              <a:rPr lang="en-US" altLang="zh-CN" sz="2000">
                <a:solidFill>
                  <a:schemeClr val="accent1">
                    <a:lumMod val="75000"/>
                  </a:schemeClr>
                </a:solidFill>
                <a:sym typeface="+mn-ea"/>
              </a:rPr>
              <a:t>(</a:t>
            </a:r>
            <a:r>
              <a:rPr lang="zh-CN" altLang="en-US" sz="2000">
                <a:solidFill>
                  <a:schemeClr val="accent1">
                    <a:lumMod val="75000"/>
                  </a:schemeClr>
                </a:solidFill>
                <a:sym typeface="+mn-ea"/>
              </a:rPr>
              <a:t>出租车流量预测正在看</a:t>
            </a:r>
            <a:r>
              <a:rPr lang="en-US" altLang="zh-CN" sz="2000">
                <a:solidFill>
                  <a:schemeClr val="accent1">
                    <a:lumMod val="75000"/>
                  </a:schemeClr>
                </a:solidFill>
                <a:sym typeface="+mn-ea"/>
              </a:rPr>
              <a:t>)</a:t>
            </a:r>
            <a:r>
              <a:rPr lang="zh-CN" altLang="en-US" sz="2000">
                <a:solidFill>
                  <a:schemeClr val="accent1">
                    <a:lumMod val="75000"/>
                  </a:schemeClr>
                </a:solidFill>
                <a:sym typeface="+mn-ea"/>
              </a:rPr>
              <a:t>预测的</a:t>
            </a:r>
            <a:r>
              <a:rPr lang="en-US" altLang="zh-CN" sz="2000">
                <a:solidFill>
                  <a:schemeClr val="accent1">
                    <a:lumMod val="75000"/>
                  </a:schemeClr>
                </a:solidFill>
                <a:sym typeface="+mn-ea"/>
              </a:rPr>
              <a:t>rmse(</a:t>
            </a:r>
            <a:r>
              <a:rPr lang="zh-CN" altLang="en-US" sz="2000">
                <a:solidFill>
                  <a:schemeClr val="accent1">
                    <a:lumMod val="75000"/>
                  </a:schemeClr>
                </a:solidFill>
                <a:sym typeface="+mn-ea"/>
              </a:rPr>
              <a:t>均方根误差</a:t>
            </a:r>
            <a:r>
              <a:rPr lang="en-US" altLang="zh-CN" sz="2000">
                <a:solidFill>
                  <a:schemeClr val="accent1">
                    <a:lumMod val="75000"/>
                  </a:schemeClr>
                </a:solidFill>
                <a:sym typeface="+mn-ea"/>
              </a:rPr>
              <a:t>)</a:t>
            </a:r>
            <a:r>
              <a:rPr lang="zh-CN" altLang="en-US" sz="2000">
                <a:solidFill>
                  <a:schemeClr val="accent1">
                    <a:lumMod val="75000"/>
                  </a:schemeClr>
                </a:solidFill>
                <a:sym typeface="+mn-ea"/>
              </a:rPr>
              <a:t>值约为</a:t>
            </a:r>
            <a:r>
              <a:rPr lang="en-US" altLang="zh-CN" sz="2000">
                <a:solidFill>
                  <a:schemeClr val="accent1">
                    <a:lumMod val="75000"/>
                  </a:schemeClr>
                </a:solidFill>
                <a:sym typeface="+mn-ea"/>
              </a:rPr>
              <a:t>6.16</a:t>
            </a:r>
            <a:r>
              <a:rPr lang="zh-CN" altLang="en-US" sz="2000">
                <a:solidFill>
                  <a:schemeClr val="accent1">
                    <a:lumMod val="75000"/>
                  </a:schemeClr>
                </a:solidFill>
                <a:sym typeface="+mn-ea"/>
              </a:rPr>
              <a:t>。</a:t>
            </a:r>
            <a:endParaRPr lang="zh-CN" altLang="en-US" sz="2000">
              <a:solidFill>
                <a:schemeClr val="accent1">
                  <a:lumMod val="75000"/>
                </a:schemeClr>
              </a:solidFill>
              <a:sym typeface="+mn-ea"/>
            </a:endParaRPr>
          </a:p>
          <a:p>
            <a:pPr marL="342900" indent="-342900">
              <a:lnSpc>
                <a:spcPct val="150000"/>
              </a:lnSpc>
              <a:buClr>
                <a:srgbClr val="5B9BD5"/>
              </a:buClr>
              <a:buFont typeface="Arial" panose="020B0604020202020204" pitchFamily="34" charset="0"/>
              <a:buChar char="•"/>
            </a:pPr>
            <a:r>
              <a:rPr lang="zh-CN" altLang="en-US" sz="2000">
                <a:solidFill>
                  <a:schemeClr val="accent1">
                    <a:lumMod val="75000"/>
                  </a:schemeClr>
                </a:solidFill>
                <a:sym typeface="+mn-ea"/>
              </a:rPr>
              <a:t>论文中展示了使用四个时空残差单元的，模型效果相比于之前的深度</a:t>
            </a:r>
            <a:r>
              <a:rPr lang="en-US" altLang="zh-CN" sz="2000">
                <a:solidFill>
                  <a:schemeClr val="accent1">
                    <a:lumMod val="75000"/>
                  </a:schemeClr>
                </a:solidFill>
                <a:sym typeface="+mn-ea"/>
              </a:rPr>
              <a:t>DeepST</a:t>
            </a:r>
            <a:r>
              <a:rPr lang="zh-CN" altLang="en-US" sz="2000">
                <a:solidFill>
                  <a:schemeClr val="accent1">
                    <a:lumMod val="75000"/>
                  </a:schemeClr>
                </a:solidFill>
                <a:sym typeface="+mn-ea"/>
              </a:rPr>
              <a:t>论文中的模型和其他模型，在均方根误差上有很大比例的下降。</a:t>
            </a:r>
            <a:endParaRPr lang="zh-CN" altLang="en-US" sz="2000">
              <a:solidFill>
                <a:schemeClr val="accent1">
                  <a:lumMod val="75000"/>
                </a:schemeClr>
              </a:solidFill>
              <a:sym typeface="+mn-ea"/>
            </a:endParaRPr>
          </a:p>
          <a:p>
            <a:pPr marL="342900" indent="-342900">
              <a:lnSpc>
                <a:spcPct val="150000"/>
              </a:lnSpc>
              <a:buClr>
                <a:srgbClr val="5B9BD5"/>
              </a:buClr>
              <a:buFont typeface="Arial" panose="020B0604020202020204" pitchFamily="34" charset="0"/>
              <a:buChar char="•"/>
            </a:pPr>
            <a:endParaRPr lang="zh-CN" altLang="en-US" sz="2000">
              <a:solidFill>
                <a:schemeClr val="accent1">
                  <a:lumMod val="75000"/>
                </a:schemeClr>
              </a:solidFill>
              <a:sym typeface="+mn-ea"/>
            </a:endParaRPr>
          </a:p>
          <a:p>
            <a:pPr marL="342900" indent="-342900">
              <a:lnSpc>
                <a:spcPct val="150000"/>
              </a:lnSpc>
              <a:buClr>
                <a:srgbClr val="5B9BD5"/>
              </a:buClr>
              <a:buFont typeface="Arial" panose="020B0604020202020204" pitchFamily="34" charset="0"/>
              <a:buChar char="•"/>
            </a:pPr>
            <a:endParaRPr lang="zh-CN" altLang="en-US" sz="2000">
              <a:solidFill>
                <a:schemeClr val="accent1">
                  <a:lumMod val="75000"/>
                </a:schemeClr>
              </a:solidFill>
              <a:sym typeface="+mn-ea"/>
            </a:endParaRPr>
          </a:p>
          <a:p>
            <a:pPr marL="342900" indent="-342900">
              <a:lnSpc>
                <a:spcPct val="150000"/>
              </a:lnSpc>
              <a:buClr>
                <a:srgbClr val="5B9BD5"/>
              </a:buClr>
              <a:buFont typeface="Arial" panose="020B0604020202020204" pitchFamily="34" charset="0"/>
              <a:buChar char="•"/>
            </a:pPr>
            <a:endParaRPr lang="zh-CN" altLang="en-US" sz="2000">
              <a:solidFill>
                <a:schemeClr val="accent1">
                  <a:lumMod val="75000"/>
                </a:schemeClr>
              </a:solidFill>
              <a:sym typeface="+mn-ea"/>
            </a:endParaRPr>
          </a:p>
          <a:p>
            <a:pPr marL="342900" indent="-342900">
              <a:lnSpc>
                <a:spcPct val="150000"/>
              </a:lnSpc>
              <a:buClr>
                <a:srgbClr val="5B9BD5"/>
              </a:buClr>
              <a:buFont typeface="Arial" panose="020B0604020202020204" pitchFamily="34" charset="0"/>
              <a:buChar char="•"/>
            </a:pPr>
            <a:endParaRPr lang="zh-CN" altLang="en-US" sz="2000">
              <a:solidFill>
                <a:schemeClr val="accent1">
                  <a:lumMod val="75000"/>
                </a:schemeClr>
              </a:solidFill>
              <a:sym typeface="+mn-ea"/>
            </a:endParaRPr>
          </a:p>
          <a:p>
            <a:pPr marL="342900" indent="-342900">
              <a:lnSpc>
                <a:spcPct val="150000"/>
              </a:lnSpc>
              <a:buClr>
                <a:srgbClr val="5B9BD5"/>
              </a:buClr>
              <a:buFont typeface="Arial" panose="020B0604020202020204" pitchFamily="34" charset="0"/>
              <a:buChar char="•"/>
            </a:pPr>
            <a:endParaRPr lang="zh-CN" altLang="en-US" sz="2000">
              <a:solidFill>
                <a:schemeClr val="accent1">
                  <a:lumMod val="75000"/>
                </a:schemeClr>
              </a:solidFill>
              <a:sym typeface="+mn-ea"/>
            </a:endParaRPr>
          </a:p>
          <a:p>
            <a:pPr marL="342900" indent="-342900">
              <a:lnSpc>
                <a:spcPct val="150000"/>
              </a:lnSpc>
              <a:buClr>
                <a:srgbClr val="5B9BD5"/>
              </a:buClr>
              <a:buFont typeface="Arial" panose="020B0604020202020204" pitchFamily="34" charset="0"/>
              <a:buChar char="•"/>
            </a:pPr>
            <a:endParaRPr lang="zh-CN" altLang="en-US" sz="2000">
              <a:solidFill>
                <a:schemeClr val="accent1">
                  <a:lumMod val="75000"/>
                </a:schemeClr>
              </a:solidFill>
              <a:sym typeface="+mn-ea"/>
            </a:endParaRPr>
          </a:p>
          <a:p>
            <a:pPr marL="342900" indent="-342900">
              <a:lnSpc>
                <a:spcPct val="150000"/>
              </a:lnSpc>
              <a:buClr>
                <a:srgbClr val="5B9BD5"/>
              </a:buClr>
              <a:buFont typeface="Arial" panose="020B0604020202020204" pitchFamily="34" charset="0"/>
              <a:buChar char="•"/>
            </a:pPr>
            <a:r>
              <a:rPr lang="zh-CN" altLang="en-US" sz="2000">
                <a:solidFill>
                  <a:schemeClr val="accent1">
                    <a:lumMod val="75000"/>
                  </a:schemeClr>
                </a:solidFill>
                <a:sym typeface="+mn-ea"/>
              </a:rPr>
              <a:t>改进思路上（针对自行车数据的模型）： </a:t>
            </a:r>
            <a:endParaRPr lang="zh-CN" altLang="en-US" sz="2000">
              <a:solidFill>
                <a:schemeClr val="accent1">
                  <a:lumMod val="75000"/>
                </a:schemeClr>
              </a:solidFill>
              <a:sym typeface="+mn-ea"/>
            </a:endParaRPr>
          </a:p>
          <a:p>
            <a:pPr indent="0">
              <a:lnSpc>
                <a:spcPct val="150000"/>
              </a:lnSpc>
              <a:buClr>
                <a:srgbClr val="5B9BD5"/>
              </a:buClr>
              <a:buFont typeface="Arial" panose="020B0604020202020204" pitchFamily="34" charset="0"/>
              <a:buNone/>
            </a:pPr>
            <a:r>
              <a:rPr lang="zh-CN" altLang="en-US" sz="2000">
                <a:solidFill>
                  <a:schemeClr val="accent1">
                    <a:lumMod val="75000"/>
                  </a:schemeClr>
                </a:solidFill>
                <a:sym typeface="+mn-ea"/>
              </a:rPr>
              <a:t>            </a:t>
            </a:r>
            <a:r>
              <a:rPr lang="en-US" altLang="zh-CN" sz="2000">
                <a:solidFill>
                  <a:schemeClr val="accent1">
                    <a:lumMod val="75000"/>
                  </a:schemeClr>
                </a:solidFill>
                <a:sym typeface="+mn-ea"/>
              </a:rPr>
              <a:t>*</a:t>
            </a:r>
            <a:r>
              <a:rPr lang="zh-CN" altLang="en-US" sz="2000">
                <a:solidFill>
                  <a:schemeClr val="accent1">
                    <a:lumMod val="75000"/>
                  </a:schemeClr>
                </a:solidFill>
                <a:sym typeface="+mn-ea"/>
              </a:rPr>
              <a:t>融合其他外部因素</a:t>
            </a:r>
            <a:endParaRPr lang="zh-CN" altLang="en-US" sz="2000">
              <a:solidFill>
                <a:schemeClr val="accent1">
                  <a:lumMod val="75000"/>
                </a:schemeClr>
              </a:solidFill>
              <a:sym typeface="+mn-ea"/>
            </a:endParaRPr>
          </a:p>
          <a:p>
            <a:pPr indent="0">
              <a:lnSpc>
                <a:spcPct val="150000"/>
              </a:lnSpc>
              <a:buClr>
                <a:srgbClr val="5B9BD5"/>
              </a:buClr>
              <a:buFont typeface="Arial" panose="020B0604020202020204" pitchFamily="34" charset="0"/>
              <a:buNone/>
            </a:pPr>
            <a:r>
              <a:rPr lang="zh-CN" altLang="en-US" sz="2000">
                <a:solidFill>
                  <a:schemeClr val="accent1">
                    <a:lumMod val="75000"/>
                  </a:schemeClr>
                </a:solidFill>
                <a:sym typeface="+mn-ea"/>
              </a:rPr>
              <a:t>            </a:t>
            </a:r>
            <a:r>
              <a:rPr lang="en-US" altLang="zh-CN" sz="2000">
                <a:solidFill>
                  <a:schemeClr val="accent1">
                    <a:lumMod val="75000"/>
                  </a:schemeClr>
                </a:solidFill>
                <a:sym typeface="+mn-ea"/>
              </a:rPr>
              <a:t>*</a:t>
            </a:r>
            <a:r>
              <a:rPr lang="zh-CN" altLang="en-US" sz="2000">
                <a:solidFill>
                  <a:schemeClr val="accent1">
                    <a:lumMod val="75000"/>
                  </a:schemeClr>
                </a:solidFill>
                <a:sym typeface="+mn-ea"/>
              </a:rPr>
              <a:t>更强的</a:t>
            </a:r>
            <a:r>
              <a:rPr lang="en-US" altLang="zh-CN" sz="2000">
                <a:solidFill>
                  <a:schemeClr val="accent1">
                    <a:lumMod val="75000"/>
                  </a:schemeClr>
                </a:solidFill>
                <a:sym typeface="+mn-ea"/>
              </a:rPr>
              <a:t>CNN</a:t>
            </a:r>
            <a:r>
              <a:rPr lang="zh-CN" altLang="en-US" sz="2000">
                <a:solidFill>
                  <a:schemeClr val="accent1">
                    <a:lumMod val="75000"/>
                  </a:schemeClr>
                </a:solidFill>
                <a:sym typeface="+mn-ea"/>
              </a:rPr>
              <a:t>模型：如DenseNet (2016 八月)，使用各层都直接于其他层以前向的方式连接。</a:t>
            </a:r>
            <a:endParaRPr lang="zh-CN" altLang="en-US" sz="2000">
              <a:solidFill>
                <a:schemeClr val="accent1">
                  <a:lumMod val="75000"/>
                </a:schemeClr>
              </a:solidFill>
              <a:sym typeface="+mn-ea"/>
            </a:endParaRPr>
          </a:p>
          <a:p>
            <a:pPr marL="342900" indent="-342900">
              <a:lnSpc>
                <a:spcPct val="150000"/>
              </a:lnSpc>
              <a:buClr>
                <a:srgbClr val="5B9BD5"/>
              </a:buClr>
              <a:buFont typeface="Arial" panose="020B0604020202020204" pitchFamily="34" charset="0"/>
              <a:buChar char="•"/>
            </a:pPr>
            <a:endParaRPr lang="zh-CN" altLang="en-US" sz="2000">
              <a:solidFill>
                <a:schemeClr val="accent1">
                  <a:lumMod val="75000"/>
                </a:schemeClr>
              </a:solidFill>
              <a:sym typeface="+mn-ea"/>
            </a:endParaRPr>
          </a:p>
          <a:p>
            <a:pPr marL="342900" indent="-342900">
              <a:lnSpc>
                <a:spcPct val="150000"/>
              </a:lnSpc>
              <a:buClr>
                <a:srgbClr val="5B9BD5"/>
              </a:buClr>
              <a:buFont typeface="Arial" panose="020B0604020202020204" pitchFamily="34" charset="0"/>
              <a:buChar char="•"/>
            </a:pPr>
            <a:endParaRPr lang="zh-CN" altLang="en-US" sz="2000">
              <a:solidFill>
                <a:schemeClr val="accent1">
                  <a:lumMod val="75000"/>
                </a:schemeClr>
              </a:solidFill>
              <a:sym typeface="+mn-ea"/>
            </a:endParaRPr>
          </a:p>
          <a:p>
            <a:pPr marL="342900" indent="-342900">
              <a:lnSpc>
                <a:spcPct val="150000"/>
              </a:lnSpc>
              <a:buClr>
                <a:srgbClr val="5B9BD5"/>
              </a:buClr>
              <a:buFont typeface="Arial" panose="020B0604020202020204" pitchFamily="34" charset="0"/>
              <a:buChar char="•"/>
            </a:pPr>
            <a:endParaRPr lang="zh-CN" altLang="en-US" sz="2000">
              <a:solidFill>
                <a:schemeClr val="accent1">
                  <a:lumMod val="75000"/>
                </a:schemeClr>
              </a:solidFill>
              <a:sym typeface="+mn-ea"/>
            </a:endParaRPr>
          </a:p>
          <a:p>
            <a:pPr marL="342900" indent="-342900">
              <a:lnSpc>
                <a:spcPct val="150000"/>
              </a:lnSpc>
              <a:buClr>
                <a:srgbClr val="5B9BD5"/>
              </a:buClr>
              <a:buFont typeface="Arial" panose="020B0604020202020204" pitchFamily="34" charset="0"/>
              <a:buChar char="•"/>
            </a:pPr>
            <a:endParaRPr lang="zh-CN" altLang="en-US" sz="2000">
              <a:solidFill>
                <a:schemeClr val="accent1">
                  <a:lumMod val="75000"/>
                </a:schemeClr>
              </a:solidFill>
              <a:sym typeface="+mn-ea"/>
            </a:endParaRPr>
          </a:p>
          <a:p>
            <a:pPr marL="342900" indent="-342900">
              <a:lnSpc>
                <a:spcPct val="150000"/>
              </a:lnSpc>
              <a:buClr>
                <a:srgbClr val="5B9BD5"/>
              </a:buClr>
              <a:buFont typeface="Arial" panose="020B0604020202020204" pitchFamily="34" charset="0"/>
              <a:buChar char="•"/>
            </a:pPr>
            <a:endParaRPr lang="zh-CN" altLang="en-US" sz="2000">
              <a:solidFill>
                <a:schemeClr val="accent1">
                  <a:lumMod val="75000"/>
                </a:schemeClr>
              </a:solidFill>
              <a:sym typeface="+mn-ea"/>
            </a:endParaRPr>
          </a:p>
          <a:p>
            <a:pPr marL="342900" indent="-342900">
              <a:lnSpc>
                <a:spcPct val="150000"/>
              </a:lnSpc>
              <a:buClr>
                <a:srgbClr val="5B9BD5"/>
              </a:buClr>
              <a:buFont typeface="Arial" panose="020B0604020202020204" pitchFamily="34" charset="0"/>
              <a:buChar char="•"/>
            </a:pPr>
            <a:endParaRPr lang="zh-CN" altLang="en-US" sz="2000">
              <a:solidFill>
                <a:schemeClr val="accent1">
                  <a:lumMod val="75000"/>
                </a:schemeClr>
              </a:solidFill>
              <a:sym typeface="+mn-ea"/>
            </a:endParaRPr>
          </a:p>
          <a:p>
            <a:pPr marL="342900" indent="-342900">
              <a:lnSpc>
                <a:spcPct val="150000"/>
              </a:lnSpc>
              <a:buClr>
                <a:srgbClr val="5B9BD5"/>
              </a:buClr>
              <a:buFont typeface="Arial" panose="020B0604020202020204" pitchFamily="34" charset="0"/>
              <a:buChar char="•"/>
            </a:pPr>
            <a:endParaRPr lang="zh-CN" altLang="en-US" sz="2000">
              <a:solidFill>
                <a:schemeClr val="accent1">
                  <a:lumMod val="75000"/>
                </a:schemeClr>
              </a:solidFill>
              <a:sym typeface="+mn-ea"/>
            </a:endParaRPr>
          </a:p>
          <a:p>
            <a:pPr marL="342900" indent="-342900">
              <a:lnSpc>
                <a:spcPct val="150000"/>
              </a:lnSpc>
              <a:buClr>
                <a:srgbClr val="5B9BD5"/>
              </a:buClr>
              <a:buFont typeface="Arial" panose="020B0604020202020204" pitchFamily="34" charset="0"/>
              <a:buChar char="•"/>
            </a:pPr>
            <a:endParaRPr lang="zh-CN" altLang="en-US" sz="2000">
              <a:solidFill>
                <a:schemeClr val="accent1">
                  <a:lumMod val="75000"/>
                </a:schemeClr>
              </a:solidFill>
              <a:sym typeface="+mn-ea"/>
            </a:endParaRPr>
          </a:p>
          <a:p>
            <a:pPr marL="342900" indent="-342900">
              <a:lnSpc>
                <a:spcPct val="150000"/>
              </a:lnSpc>
              <a:buClr>
                <a:srgbClr val="5B9BD5"/>
              </a:buClr>
              <a:buFont typeface="Arial" panose="020B0604020202020204" pitchFamily="34" charset="0"/>
              <a:buChar char="•"/>
            </a:pPr>
            <a:endParaRPr lang="zh-CN" altLang="en-US" sz="2000">
              <a:solidFill>
                <a:schemeClr val="accent1">
                  <a:lumMod val="75000"/>
                </a:schemeClr>
              </a:solidFill>
              <a:sym typeface="+mn-ea"/>
            </a:endParaRPr>
          </a:p>
          <a:p>
            <a:pPr marL="342900" indent="-342900">
              <a:lnSpc>
                <a:spcPct val="150000"/>
              </a:lnSpc>
              <a:buClr>
                <a:srgbClr val="5B9BD5"/>
              </a:buClr>
              <a:buFont typeface="Arial" panose="020B0604020202020204" pitchFamily="34" charset="0"/>
              <a:buChar char="•"/>
            </a:pPr>
            <a:endParaRPr lang="zh-CN" altLang="en-US" sz="2000">
              <a:solidFill>
                <a:schemeClr val="accent1">
                  <a:lumMod val="75000"/>
                </a:schemeClr>
              </a:solidFill>
              <a:sym typeface="+mn-ea"/>
            </a:endParaRPr>
          </a:p>
        </p:txBody>
      </p:sp>
      <p:pic>
        <p:nvPicPr>
          <p:cNvPr id="6" name="图片 5"/>
          <p:cNvPicPr>
            <a:picLocks noChangeAspect="1"/>
          </p:cNvPicPr>
          <p:nvPr/>
        </p:nvPicPr>
        <p:blipFill>
          <a:blip r:embed="rId1"/>
          <a:stretch>
            <a:fillRect/>
          </a:stretch>
        </p:blipFill>
        <p:spPr>
          <a:xfrm>
            <a:off x="3451225" y="2810510"/>
            <a:ext cx="5290185" cy="267398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9"/>
    </mc:Choice>
    <mc:Fallback>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2"/>
          <p:cNvSpPr txBox="1"/>
          <p:nvPr/>
        </p:nvSpPr>
        <p:spPr>
          <a:xfrm>
            <a:off x="1192479" y="292682"/>
            <a:ext cx="2737705" cy="425183"/>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zh-CN" altLang="en-US" sz="3200" b="0" dirty="0" smtClean="0">
              <a:solidFill>
                <a:srgbClr val="005188"/>
              </a:solidFill>
              <a:latin typeface="+mn-lt"/>
              <a:ea typeface="+mn-ea"/>
              <a:cs typeface="+mn-ea"/>
              <a:sym typeface="+mn-lt"/>
            </a:endParaRPr>
          </a:p>
        </p:txBody>
      </p:sp>
      <p:sp>
        <p:nvSpPr>
          <p:cNvPr id="19" name="文本框 18"/>
          <p:cNvSpPr txBox="1"/>
          <p:nvPr/>
        </p:nvSpPr>
        <p:spPr>
          <a:xfrm>
            <a:off x="747395" y="801370"/>
            <a:ext cx="10991215" cy="3276600"/>
          </a:xfrm>
          <a:prstGeom prst="rect">
            <a:avLst/>
          </a:prstGeom>
          <a:noFill/>
        </p:spPr>
        <p:txBody>
          <a:bodyPr wrap="square" rtlCol="0">
            <a:spAutoFit/>
          </a:bodyPr>
          <a:p>
            <a:pPr marL="342900" indent="-342900">
              <a:lnSpc>
                <a:spcPct val="150000"/>
              </a:lnSpc>
              <a:buClr>
                <a:srgbClr val="5B9BD5"/>
              </a:buClr>
              <a:buFont typeface="Arial" panose="020B0604020202020204" pitchFamily="34" charset="0"/>
              <a:buChar char="•"/>
            </a:pPr>
            <a:r>
              <a:rPr lang="zh-CN" altLang="en-US" sz="2000">
                <a:solidFill>
                  <a:schemeClr val="accent1">
                    <a:lumMod val="75000"/>
                  </a:schemeClr>
                </a:solidFill>
                <a:sym typeface="+mn-ea"/>
              </a:rPr>
              <a:t>时空数据空间性主要体现在距离关系和层次关系。</a:t>
            </a:r>
            <a:endParaRPr lang="zh-CN" altLang="en-US" sz="2000">
              <a:solidFill>
                <a:schemeClr val="accent1">
                  <a:lumMod val="75000"/>
                </a:schemeClr>
              </a:solidFill>
              <a:sym typeface="+mn-ea"/>
            </a:endParaRPr>
          </a:p>
          <a:p>
            <a:pPr marL="342900" indent="-342900">
              <a:lnSpc>
                <a:spcPct val="150000"/>
              </a:lnSpc>
              <a:buClr>
                <a:srgbClr val="5B9BD5"/>
              </a:buClr>
              <a:buFont typeface="Arial" panose="020B0604020202020204" pitchFamily="34" charset="0"/>
              <a:buChar char="•"/>
            </a:pPr>
            <a:r>
              <a:rPr lang="zh-CN" altLang="en-US" sz="2000">
                <a:solidFill>
                  <a:schemeClr val="accent1">
                    <a:lumMod val="75000"/>
                  </a:schemeClr>
                </a:solidFill>
                <a:sym typeface="+mn-ea"/>
              </a:rPr>
              <a:t>如左图中的曲线展示城市中不同距离的点之间空气质量的相近度，可以看出随着点之间距离的增加，空气质量的相近性呈下降趋势。</a:t>
            </a:r>
            <a:endParaRPr lang="zh-CN" altLang="en-US" sz="2000">
              <a:solidFill>
                <a:schemeClr val="accent1">
                  <a:lumMod val="75000"/>
                </a:schemeClr>
              </a:solidFill>
              <a:sym typeface="+mn-ea"/>
            </a:endParaRPr>
          </a:p>
          <a:p>
            <a:pPr marL="342900" indent="-342900">
              <a:lnSpc>
                <a:spcPct val="150000"/>
              </a:lnSpc>
              <a:buClr>
                <a:srgbClr val="5B9BD5"/>
              </a:buClr>
              <a:buFont typeface="Arial" panose="020B0604020202020204" pitchFamily="34" charset="0"/>
              <a:buChar char="•"/>
            </a:pPr>
            <a:r>
              <a:rPr lang="zh-CN" altLang="en-US" sz="2000">
                <a:solidFill>
                  <a:schemeClr val="accent1">
                    <a:lumMod val="75000"/>
                  </a:schemeClr>
                </a:solidFill>
                <a:sym typeface="+mn-ea"/>
              </a:rPr>
              <a:t>右图是一种层次性的展示，一个城市可以划分出不同的层次粒度（最大的同一城市，之后粒度不断变小分为：区、街道、学校），在越小层次粒度上接近的点</a:t>
            </a:r>
            <a:r>
              <a:rPr lang="en-US" altLang="zh-CN" sz="2000">
                <a:solidFill>
                  <a:schemeClr val="accent1">
                    <a:lumMod val="75000"/>
                  </a:schemeClr>
                </a:solidFill>
                <a:sym typeface="+mn-ea"/>
              </a:rPr>
              <a:t>(</a:t>
            </a:r>
            <a:r>
              <a:rPr lang="zh-CN" altLang="en-US" sz="2000">
                <a:solidFill>
                  <a:schemeClr val="accent1">
                    <a:lumMod val="75000"/>
                  </a:schemeClr>
                </a:solidFill>
                <a:sym typeface="+mn-ea"/>
              </a:rPr>
              <a:t>小粒度相同，就比较大粒度</a:t>
            </a:r>
            <a:r>
              <a:rPr lang="en-US" altLang="zh-CN" sz="2000">
                <a:solidFill>
                  <a:schemeClr val="accent1">
                    <a:lumMod val="75000"/>
                  </a:schemeClr>
                </a:solidFill>
                <a:sym typeface="+mn-ea"/>
              </a:rPr>
              <a:t>)</a:t>
            </a:r>
            <a:r>
              <a:rPr lang="zh-CN" altLang="en-US" sz="2000">
                <a:solidFill>
                  <a:schemeClr val="accent1">
                    <a:lumMod val="75000"/>
                  </a:schemeClr>
                </a:solidFill>
                <a:sym typeface="+mn-ea"/>
              </a:rPr>
              <a:t>，其相近性越强。</a:t>
            </a:r>
            <a:endParaRPr lang="zh-CN" altLang="en-US" sz="2000">
              <a:solidFill>
                <a:schemeClr val="accent1">
                  <a:lumMod val="75000"/>
                </a:schemeClr>
              </a:solidFill>
              <a:sym typeface="+mn-ea"/>
            </a:endParaRPr>
          </a:p>
          <a:p>
            <a:pPr marL="342900" indent="-342900">
              <a:lnSpc>
                <a:spcPct val="150000"/>
              </a:lnSpc>
              <a:buClr>
                <a:srgbClr val="5B9BD5"/>
              </a:buClr>
              <a:buFont typeface="Arial" panose="020B0604020202020204" pitchFamily="34" charset="0"/>
              <a:buChar char="•"/>
            </a:pPr>
            <a:endParaRPr lang="zh-CN" altLang="en-US"/>
          </a:p>
        </p:txBody>
      </p:sp>
      <p:sp>
        <p:nvSpPr>
          <p:cNvPr id="3" name="文本占位符 2"/>
          <p:cNvSpPr txBox="1"/>
          <p:nvPr/>
        </p:nvSpPr>
        <p:spPr>
          <a:xfrm>
            <a:off x="1192530" y="292735"/>
            <a:ext cx="5514340" cy="425450"/>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3200" b="0" dirty="0" smtClean="0">
                <a:solidFill>
                  <a:srgbClr val="005188"/>
                </a:solidFill>
                <a:latin typeface="+mn-lt"/>
                <a:ea typeface="+mn-ea"/>
                <a:cs typeface="+mn-ea"/>
                <a:sym typeface="+mn-lt"/>
              </a:rPr>
              <a:t>1.</a:t>
            </a:r>
            <a:r>
              <a:rPr lang="zh-CN" altLang="en-US" sz="3200" b="0" dirty="0" smtClean="0">
                <a:solidFill>
                  <a:srgbClr val="005188"/>
                </a:solidFill>
                <a:latin typeface="+mn-lt"/>
                <a:ea typeface="+mn-ea"/>
                <a:cs typeface="+mn-ea"/>
                <a:sym typeface="+mn-lt"/>
              </a:rPr>
              <a:t>数据特性 </a:t>
            </a:r>
            <a:r>
              <a:rPr lang="en-US" altLang="zh-CN" sz="3200" b="0" dirty="0" smtClean="0">
                <a:solidFill>
                  <a:srgbClr val="005188"/>
                </a:solidFill>
                <a:latin typeface="+mn-lt"/>
                <a:ea typeface="+mn-ea"/>
                <a:cs typeface="+mn-ea"/>
                <a:sym typeface="+mn-lt"/>
              </a:rPr>
              <a:t>— </a:t>
            </a:r>
            <a:r>
              <a:rPr lang="zh-CN" altLang="en-US" sz="3200" b="0" dirty="0" smtClean="0">
                <a:solidFill>
                  <a:srgbClr val="005188"/>
                </a:solidFill>
                <a:latin typeface="+mn-lt"/>
                <a:ea typeface="+mn-ea"/>
                <a:cs typeface="+mn-ea"/>
                <a:sym typeface="+mn-lt"/>
              </a:rPr>
              <a:t>空间性</a:t>
            </a:r>
            <a:endParaRPr lang="zh-CN" altLang="en-US" sz="3200" b="0" dirty="0" smtClean="0">
              <a:solidFill>
                <a:srgbClr val="005188"/>
              </a:solidFill>
              <a:latin typeface="+mn-lt"/>
              <a:ea typeface="+mn-ea"/>
              <a:cs typeface="+mn-ea"/>
              <a:sym typeface="+mn-lt"/>
            </a:endParaRPr>
          </a:p>
        </p:txBody>
      </p:sp>
      <p:pic>
        <p:nvPicPr>
          <p:cNvPr id="4" name="图片 3"/>
          <p:cNvPicPr>
            <a:picLocks noChangeAspect="1"/>
          </p:cNvPicPr>
          <p:nvPr/>
        </p:nvPicPr>
        <p:blipFill>
          <a:blip r:embed="rId1"/>
          <a:stretch>
            <a:fillRect/>
          </a:stretch>
        </p:blipFill>
        <p:spPr>
          <a:xfrm>
            <a:off x="747395" y="4077970"/>
            <a:ext cx="5599430" cy="1958975"/>
          </a:xfrm>
          <a:prstGeom prst="rect">
            <a:avLst/>
          </a:prstGeom>
        </p:spPr>
      </p:pic>
      <p:pic>
        <p:nvPicPr>
          <p:cNvPr id="5" name="图片 4"/>
          <p:cNvPicPr>
            <a:picLocks noChangeAspect="1"/>
          </p:cNvPicPr>
          <p:nvPr/>
        </p:nvPicPr>
        <p:blipFill>
          <a:blip r:embed="rId2"/>
          <a:stretch>
            <a:fillRect/>
          </a:stretch>
        </p:blipFill>
        <p:spPr>
          <a:xfrm>
            <a:off x="6913245" y="3595370"/>
            <a:ext cx="4958715" cy="252031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9"/>
    </mc:Choice>
    <mc:Fallback>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2"/>
          <p:cNvSpPr txBox="1"/>
          <p:nvPr/>
        </p:nvSpPr>
        <p:spPr>
          <a:xfrm>
            <a:off x="1192479" y="292682"/>
            <a:ext cx="2737705" cy="425183"/>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zh-CN" altLang="en-US" sz="3200" b="0" dirty="0" smtClean="0">
              <a:solidFill>
                <a:srgbClr val="005188"/>
              </a:solidFill>
              <a:latin typeface="+mn-lt"/>
              <a:ea typeface="+mn-ea"/>
              <a:cs typeface="+mn-ea"/>
              <a:sym typeface="+mn-lt"/>
            </a:endParaRPr>
          </a:p>
        </p:txBody>
      </p:sp>
      <p:sp>
        <p:nvSpPr>
          <p:cNvPr id="19" name="文本框 18"/>
          <p:cNvSpPr txBox="1"/>
          <p:nvPr/>
        </p:nvSpPr>
        <p:spPr>
          <a:xfrm>
            <a:off x="747395" y="801370"/>
            <a:ext cx="10991215" cy="4199890"/>
          </a:xfrm>
          <a:prstGeom prst="rect">
            <a:avLst/>
          </a:prstGeom>
          <a:noFill/>
        </p:spPr>
        <p:txBody>
          <a:bodyPr wrap="square" rtlCol="0">
            <a:spAutoFit/>
          </a:bodyPr>
          <a:p>
            <a:pPr marL="342900" indent="-342900">
              <a:lnSpc>
                <a:spcPct val="150000"/>
              </a:lnSpc>
              <a:buClr>
                <a:srgbClr val="5B9BD5"/>
              </a:buClr>
              <a:buFont typeface="Arial" panose="020B0604020202020204" pitchFamily="34" charset="0"/>
              <a:buChar char="•"/>
            </a:pPr>
            <a:r>
              <a:rPr lang="zh-CN" altLang="en-US" sz="2000">
                <a:solidFill>
                  <a:schemeClr val="accent1">
                    <a:lumMod val="75000"/>
                  </a:schemeClr>
                </a:solidFill>
                <a:sym typeface="+mn-ea"/>
              </a:rPr>
              <a:t>时空数据具有相近性、周期性、趋势性。</a:t>
            </a:r>
            <a:endParaRPr lang="zh-CN" altLang="en-US" sz="2000">
              <a:solidFill>
                <a:schemeClr val="accent1">
                  <a:lumMod val="75000"/>
                </a:schemeClr>
              </a:solidFill>
              <a:sym typeface="+mn-ea"/>
            </a:endParaRPr>
          </a:p>
          <a:p>
            <a:pPr marL="342900" indent="-342900">
              <a:lnSpc>
                <a:spcPct val="150000"/>
              </a:lnSpc>
              <a:buClr>
                <a:srgbClr val="5B9BD5"/>
              </a:buClr>
              <a:buFont typeface="Arial" panose="020B0604020202020204" pitchFamily="34" charset="0"/>
              <a:buChar char="•"/>
            </a:pPr>
            <a:r>
              <a:rPr lang="zh-CN" altLang="en-US" sz="2000">
                <a:solidFill>
                  <a:schemeClr val="accent1">
                    <a:lumMod val="75000"/>
                  </a:schemeClr>
                </a:solidFill>
                <a:sym typeface="+mn-ea"/>
              </a:rPr>
              <a:t>相近时间点之间的相近性越大，如左图是随着时间间隔的增加，同一位置点在不同时间下相近程度变化的曲线，间隔越大，流量相近性越小。</a:t>
            </a:r>
            <a:endParaRPr lang="zh-CN" altLang="en-US" sz="2000">
              <a:solidFill>
                <a:schemeClr val="accent1">
                  <a:lumMod val="75000"/>
                </a:schemeClr>
              </a:solidFill>
              <a:sym typeface="+mn-ea"/>
            </a:endParaRPr>
          </a:p>
          <a:p>
            <a:pPr marL="342900" indent="-342900">
              <a:lnSpc>
                <a:spcPct val="150000"/>
              </a:lnSpc>
              <a:buClr>
                <a:srgbClr val="5B9BD5"/>
              </a:buClr>
              <a:buFont typeface="Arial" panose="020B0604020202020204" pitchFamily="34" charset="0"/>
              <a:buChar char="•"/>
            </a:pPr>
            <a:r>
              <a:rPr lang="zh-CN" altLang="en-US" sz="2000">
                <a:solidFill>
                  <a:schemeClr val="accent1">
                    <a:lumMod val="75000"/>
                  </a:schemeClr>
                </a:solidFill>
                <a:sym typeface="+mn-ea"/>
              </a:rPr>
              <a:t>周期性是指在固定时间间隔下，相同位置点在固定时间间隔下有一定的流量相似性，如中图所示，红点展示同一天内时间对应的交通流量，数值很相近。</a:t>
            </a:r>
            <a:endParaRPr lang="zh-CN" altLang="en-US" sz="2000">
              <a:solidFill>
                <a:schemeClr val="accent1">
                  <a:lumMod val="75000"/>
                </a:schemeClr>
              </a:solidFill>
              <a:sym typeface="+mn-ea"/>
            </a:endParaRPr>
          </a:p>
          <a:p>
            <a:pPr marL="342900" indent="-342900">
              <a:lnSpc>
                <a:spcPct val="150000"/>
              </a:lnSpc>
              <a:buClr>
                <a:srgbClr val="5B9BD5"/>
              </a:buClr>
              <a:buFont typeface="Arial" panose="020B0604020202020204" pitchFamily="34" charset="0"/>
              <a:buChar char="•"/>
            </a:pPr>
            <a:r>
              <a:rPr lang="zh-CN" altLang="en-US" sz="2000">
                <a:solidFill>
                  <a:schemeClr val="accent1">
                    <a:lumMod val="75000"/>
                  </a:schemeClr>
                </a:solidFill>
                <a:sym typeface="+mn-ea"/>
              </a:rPr>
              <a:t>趋势性是用来捕捉数值的变化趋势，类似于相近性，趋势性也是对预测任务很重要的时间特性</a:t>
            </a:r>
            <a:r>
              <a:rPr lang="en-US" altLang="zh-CN" sz="2000">
                <a:solidFill>
                  <a:schemeClr val="accent1">
                    <a:lumMod val="75000"/>
                  </a:schemeClr>
                </a:solidFill>
                <a:sym typeface="+mn-ea"/>
              </a:rPr>
              <a:t>(</a:t>
            </a:r>
            <a:r>
              <a:rPr lang="zh-CN" altLang="en-US" sz="2000">
                <a:solidFill>
                  <a:schemeClr val="accent1">
                    <a:lumMod val="75000"/>
                  </a:schemeClr>
                </a:solidFill>
                <a:sym typeface="+mn-ea"/>
              </a:rPr>
              <a:t>非静态周期</a:t>
            </a:r>
            <a:r>
              <a:rPr lang="en-US" altLang="zh-CN" sz="2000">
                <a:solidFill>
                  <a:schemeClr val="accent1">
                    <a:lumMod val="75000"/>
                  </a:schemeClr>
                </a:solidFill>
                <a:sym typeface="+mn-ea"/>
              </a:rPr>
              <a:t>)</a:t>
            </a:r>
            <a:r>
              <a:rPr lang="zh-CN" altLang="en-US" sz="2000">
                <a:solidFill>
                  <a:schemeClr val="accent1">
                    <a:lumMod val="75000"/>
                  </a:schemeClr>
                </a:solidFill>
                <a:sym typeface="+mn-ea"/>
              </a:rPr>
              <a:t>，右图展示了随着天数增长下交通流量的变化曲线，可以发现有上升的趋势性。</a:t>
            </a:r>
            <a:endParaRPr lang="zh-CN" altLang="en-US" sz="2000">
              <a:solidFill>
                <a:schemeClr val="accent1">
                  <a:lumMod val="75000"/>
                </a:schemeClr>
              </a:solidFill>
              <a:sym typeface="+mn-ea"/>
            </a:endParaRPr>
          </a:p>
          <a:p>
            <a:pPr marL="342900" indent="-342900">
              <a:lnSpc>
                <a:spcPct val="150000"/>
              </a:lnSpc>
              <a:buClr>
                <a:srgbClr val="5B9BD5"/>
              </a:buClr>
              <a:buFont typeface="Arial" panose="020B0604020202020204" pitchFamily="34" charset="0"/>
              <a:buChar char="•"/>
            </a:pPr>
            <a:endParaRPr lang="zh-CN" altLang="en-US" sz="2000">
              <a:solidFill>
                <a:schemeClr val="accent1">
                  <a:lumMod val="75000"/>
                </a:schemeClr>
              </a:solidFill>
              <a:sym typeface="+mn-ea"/>
            </a:endParaRPr>
          </a:p>
          <a:p>
            <a:pPr marL="342900" indent="-342900">
              <a:lnSpc>
                <a:spcPct val="150000"/>
              </a:lnSpc>
              <a:buClr>
                <a:srgbClr val="5B9BD5"/>
              </a:buClr>
              <a:buFont typeface="Arial" panose="020B0604020202020204" pitchFamily="34" charset="0"/>
              <a:buChar char="•"/>
            </a:pPr>
            <a:endParaRPr lang="zh-CN" altLang="en-US"/>
          </a:p>
        </p:txBody>
      </p:sp>
      <p:sp>
        <p:nvSpPr>
          <p:cNvPr id="3" name="文本占位符 2"/>
          <p:cNvSpPr txBox="1"/>
          <p:nvPr/>
        </p:nvSpPr>
        <p:spPr>
          <a:xfrm>
            <a:off x="1192530" y="292735"/>
            <a:ext cx="4198620" cy="425450"/>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3200" b="0" dirty="0" smtClean="0">
                <a:solidFill>
                  <a:srgbClr val="005188"/>
                </a:solidFill>
                <a:latin typeface="+mn-lt"/>
                <a:ea typeface="+mn-ea"/>
                <a:cs typeface="+mn-ea"/>
                <a:sym typeface="+mn-lt"/>
              </a:rPr>
              <a:t>1.</a:t>
            </a:r>
            <a:r>
              <a:rPr lang="zh-CN" altLang="en-US" sz="3200" b="0" dirty="0" smtClean="0">
                <a:solidFill>
                  <a:srgbClr val="005188"/>
                </a:solidFill>
                <a:latin typeface="+mn-lt"/>
                <a:ea typeface="+mn-ea"/>
                <a:cs typeface="+mn-ea"/>
                <a:sym typeface="+mn-lt"/>
              </a:rPr>
              <a:t>数据特性 </a:t>
            </a:r>
            <a:r>
              <a:rPr lang="en-US" altLang="zh-CN" sz="3200" b="0" dirty="0" smtClean="0">
                <a:solidFill>
                  <a:srgbClr val="005188"/>
                </a:solidFill>
                <a:latin typeface="+mn-lt"/>
                <a:ea typeface="+mn-ea"/>
                <a:cs typeface="+mn-ea"/>
                <a:sym typeface="+mn-lt"/>
              </a:rPr>
              <a:t>— </a:t>
            </a:r>
            <a:r>
              <a:rPr lang="zh-CN" altLang="en-US" sz="3200" b="0" dirty="0" smtClean="0">
                <a:solidFill>
                  <a:srgbClr val="005188"/>
                </a:solidFill>
                <a:latin typeface="+mn-lt"/>
                <a:ea typeface="+mn-ea"/>
                <a:cs typeface="+mn-ea"/>
                <a:sym typeface="+mn-lt"/>
              </a:rPr>
              <a:t>时间性</a:t>
            </a:r>
            <a:r>
              <a:rPr lang="en-US" altLang="zh-CN" sz="3200" b="0" dirty="0" smtClean="0">
                <a:solidFill>
                  <a:srgbClr val="005188"/>
                </a:solidFill>
                <a:latin typeface="+mn-lt"/>
                <a:ea typeface="+mn-ea"/>
                <a:cs typeface="+mn-ea"/>
                <a:sym typeface="+mn-lt"/>
              </a:rPr>
              <a:t> </a:t>
            </a:r>
            <a:endParaRPr lang="en-US" altLang="zh-CN" sz="3200" b="0" dirty="0" smtClean="0">
              <a:solidFill>
                <a:srgbClr val="005188"/>
              </a:solidFill>
              <a:latin typeface="+mn-lt"/>
              <a:ea typeface="+mn-ea"/>
              <a:cs typeface="+mn-ea"/>
              <a:sym typeface="+mn-lt"/>
            </a:endParaRPr>
          </a:p>
        </p:txBody>
      </p:sp>
      <p:pic>
        <p:nvPicPr>
          <p:cNvPr id="6" name="图片 5"/>
          <p:cNvPicPr>
            <a:picLocks noChangeAspect="1"/>
          </p:cNvPicPr>
          <p:nvPr/>
        </p:nvPicPr>
        <p:blipFill>
          <a:blip r:embed="rId1"/>
          <a:stretch>
            <a:fillRect/>
          </a:stretch>
        </p:blipFill>
        <p:spPr>
          <a:xfrm>
            <a:off x="1424305" y="4217670"/>
            <a:ext cx="1744345" cy="2628265"/>
          </a:xfrm>
          <a:prstGeom prst="rect">
            <a:avLst/>
          </a:prstGeom>
        </p:spPr>
      </p:pic>
      <p:pic>
        <p:nvPicPr>
          <p:cNvPr id="8" name="图片 7"/>
          <p:cNvPicPr>
            <a:picLocks noChangeAspect="1"/>
          </p:cNvPicPr>
          <p:nvPr/>
        </p:nvPicPr>
        <p:blipFill>
          <a:blip r:embed="rId2"/>
          <a:stretch>
            <a:fillRect/>
          </a:stretch>
        </p:blipFill>
        <p:spPr>
          <a:xfrm>
            <a:off x="5314950" y="4128770"/>
            <a:ext cx="1768475" cy="2653030"/>
          </a:xfrm>
          <a:prstGeom prst="rect">
            <a:avLst/>
          </a:prstGeom>
        </p:spPr>
      </p:pic>
      <p:pic>
        <p:nvPicPr>
          <p:cNvPr id="9" name="图片 8"/>
          <p:cNvPicPr>
            <a:picLocks noChangeAspect="1"/>
          </p:cNvPicPr>
          <p:nvPr/>
        </p:nvPicPr>
        <p:blipFill>
          <a:blip r:embed="rId3"/>
          <a:stretch>
            <a:fillRect/>
          </a:stretch>
        </p:blipFill>
        <p:spPr>
          <a:xfrm>
            <a:off x="9006205" y="4192905"/>
            <a:ext cx="1793240" cy="265303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9"/>
    </mc:Choice>
    <mc:Fallback>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2"/>
          <p:cNvSpPr txBox="1"/>
          <p:nvPr/>
        </p:nvSpPr>
        <p:spPr>
          <a:xfrm>
            <a:off x="1192479" y="292682"/>
            <a:ext cx="2737705" cy="425183"/>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zh-CN" altLang="en-US" sz="3200" b="0" dirty="0" smtClean="0">
              <a:solidFill>
                <a:srgbClr val="005188"/>
              </a:solidFill>
              <a:latin typeface="+mn-lt"/>
              <a:ea typeface="+mn-ea"/>
              <a:cs typeface="+mn-ea"/>
              <a:sym typeface="+mn-lt"/>
            </a:endParaRPr>
          </a:p>
        </p:txBody>
      </p:sp>
      <p:sp>
        <p:nvSpPr>
          <p:cNvPr id="19" name="文本框 18"/>
          <p:cNvSpPr txBox="1"/>
          <p:nvPr/>
        </p:nvSpPr>
        <p:spPr>
          <a:xfrm>
            <a:off x="747395" y="801370"/>
            <a:ext cx="10991215" cy="6047105"/>
          </a:xfrm>
          <a:prstGeom prst="rect">
            <a:avLst/>
          </a:prstGeom>
          <a:noFill/>
        </p:spPr>
        <p:txBody>
          <a:bodyPr wrap="square" rtlCol="0">
            <a:spAutoFit/>
          </a:bodyPr>
          <a:p>
            <a:pPr marL="342900" indent="-342900">
              <a:lnSpc>
                <a:spcPct val="150000"/>
              </a:lnSpc>
              <a:buClr>
                <a:srgbClr val="5B9BD5"/>
              </a:buClr>
              <a:buFont typeface="Arial" panose="020B0604020202020204" pitchFamily="34" charset="0"/>
              <a:buChar char="•"/>
            </a:pPr>
            <a:r>
              <a:rPr lang="zh-CN" altLang="en-US" sz="2000">
                <a:solidFill>
                  <a:schemeClr val="accent1">
                    <a:lumMod val="75000"/>
                  </a:schemeClr>
                </a:solidFill>
                <a:sym typeface="+mn-ea"/>
              </a:rPr>
              <a:t>本论文的创作思路是将深度学习用于交通流量的预测。</a:t>
            </a:r>
            <a:endParaRPr lang="zh-CN" altLang="en-US" sz="2000">
              <a:solidFill>
                <a:schemeClr val="accent1">
                  <a:lumMod val="75000"/>
                </a:schemeClr>
              </a:solidFill>
              <a:sym typeface="+mn-ea"/>
            </a:endParaRPr>
          </a:p>
          <a:p>
            <a:pPr marL="342900" indent="-342900">
              <a:lnSpc>
                <a:spcPct val="150000"/>
              </a:lnSpc>
              <a:buClr>
                <a:srgbClr val="5B9BD5"/>
              </a:buClr>
              <a:buFont typeface="Arial" panose="020B0604020202020204" pitchFamily="34" charset="0"/>
              <a:buChar char="•"/>
            </a:pPr>
            <a:r>
              <a:rPr lang="zh-CN" altLang="en-US" sz="2000">
                <a:solidFill>
                  <a:schemeClr val="accent1">
                    <a:lumMod val="75000"/>
                  </a:schemeClr>
                </a:solidFill>
                <a:sym typeface="+mn-ea"/>
              </a:rPr>
              <a:t>深度学习可以跟时空数据很好结合的依据：</a:t>
            </a:r>
            <a:endParaRPr lang="zh-CN" altLang="en-US" sz="2000">
              <a:solidFill>
                <a:schemeClr val="accent1">
                  <a:lumMod val="75000"/>
                </a:schemeClr>
              </a:solidFill>
              <a:sym typeface="+mn-ea"/>
            </a:endParaRPr>
          </a:p>
          <a:p>
            <a:pPr indent="0">
              <a:lnSpc>
                <a:spcPct val="150000"/>
              </a:lnSpc>
              <a:buClr>
                <a:srgbClr val="5B9BD5"/>
              </a:buClr>
              <a:buFont typeface="Arial" panose="020B0604020202020204" pitchFamily="34" charset="0"/>
              <a:buNone/>
            </a:pPr>
            <a:r>
              <a:rPr lang="zh-CN" altLang="en-US" sz="2000">
                <a:solidFill>
                  <a:schemeClr val="accent1">
                    <a:lumMod val="75000"/>
                  </a:schemeClr>
                </a:solidFill>
                <a:sym typeface="+mn-ea"/>
              </a:rPr>
              <a:t>           （</a:t>
            </a:r>
            <a:r>
              <a:rPr lang="en-US" altLang="zh-CN" sz="2000">
                <a:solidFill>
                  <a:schemeClr val="accent1">
                    <a:lumMod val="75000"/>
                  </a:schemeClr>
                </a:solidFill>
                <a:sym typeface="+mn-ea"/>
              </a:rPr>
              <a:t>1</a:t>
            </a:r>
            <a:r>
              <a:rPr lang="zh-CN" altLang="en-US" sz="2000">
                <a:solidFill>
                  <a:schemeClr val="accent1">
                    <a:lumMod val="75000"/>
                  </a:schemeClr>
                </a:solidFill>
                <a:sym typeface="+mn-ea"/>
              </a:rPr>
              <a:t>）深度学习可以更好的表达时空数据的属性，使用深度学习中的模型能有效的抽取时空数据的空间性和时间性，如</a:t>
            </a:r>
            <a:r>
              <a:rPr lang="en-US" altLang="zh-CN" sz="2000">
                <a:solidFill>
                  <a:schemeClr val="accent1">
                    <a:lumMod val="75000"/>
                  </a:schemeClr>
                </a:solidFill>
                <a:sym typeface="+mn-ea"/>
              </a:rPr>
              <a:t>CNN</a:t>
            </a:r>
            <a:r>
              <a:rPr lang="zh-CN" altLang="en-US" sz="2000">
                <a:solidFill>
                  <a:schemeClr val="accent1">
                    <a:lumMod val="75000"/>
                  </a:schemeClr>
                </a:solidFill>
                <a:sym typeface="+mn-ea"/>
              </a:rPr>
              <a:t>能学习局域间的空间相关性，</a:t>
            </a:r>
            <a:r>
              <a:rPr lang="en-US" altLang="zh-CN" sz="2000">
                <a:solidFill>
                  <a:schemeClr val="accent1">
                    <a:lumMod val="75000"/>
                  </a:schemeClr>
                </a:solidFill>
                <a:sym typeface="+mn-ea"/>
              </a:rPr>
              <a:t>RNN</a:t>
            </a:r>
            <a:r>
              <a:rPr lang="zh-CN" altLang="en-US" sz="2000">
                <a:solidFill>
                  <a:schemeClr val="accent1">
                    <a:lumMod val="75000"/>
                  </a:schemeClr>
                </a:solidFill>
                <a:sym typeface="+mn-ea"/>
              </a:rPr>
              <a:t>能学习时空序列间的时间性。</a:t>
            </a:r>
            <a:endParaRPr lang="zh-CN" altLang="en-US" sz="2000">
              <a:solidFill>
                <a:schemeClr val="accent1">
                  <a:lumMod val="75000"/>
                </a:schemeClr>
              </a:solidFill>
              <a:sym typeface="+mn-ea"/>
            </a:endParaRPr>
          </a:p>
          <a:p>
            <a:pPr indent="0">
              <a:lnSpc>
                <a:spcPct val="150000"/>
              </a:lnSpc>
              <a:buClr>
                <a:srgbClr val="5B9BD5"/>
              </a:buClr>
              <a:buFont typeface="Arial" panose="020B0604020202020204" pitchFamily="34" charset="0"/>
              <a:buNone/>
            </a:pPr>
            <a:r>
              <a:rPr lang="zh-CN" altLang="en-US" sz="2000">
                <a:solidFill>
                  <a:schemeClr val="accent1">
                    <a:lumMod val="75000"/>
                  </a:schemeClr>
                </a:solidFill>
                <a:sym typeface="+mn-ea"/>
              </a:rPr>
              <a:t>          （</a:t>
            </a:r>
            <a:r>
              <a:rPr lang="en-US" altLang="zh-CN" sz="2000">
                <a:solidFill>
                  <a:schemeClr val="accent1">
                    <a:lumMod val="75000"/>
                  </a:schemeClr>
                </a:solidFill>
                <a:sym typeface="+mn-ea"/>
              </a:rPr>
              <a:t>2</a:t>
            </a:r>
            <a:r>
              <a:rPr lang="zh-CN" altLang="en-US" sz="2000">
                <a:solidFill>
                  <a:schemeClr val="accent1">
                    <a:lumMod val="75000"/>
                  </a:schemeClr>
                </a:solidFill>
                <a:sym typeface="+mn-ea"/>
              </a:rPr>
              <a:t>）使用深度学习可以融合多个领域（出租车、自行车）上的时空数据（网络层的职责分工），学习领域关系帮助进行目标流量的预测。</a:t>
            </a:r>
            <a:endParaRPr lang="zh-CN" altLang="en-US" sz="2000">
              <a:solidFill>
                <a:schemeClr val="accent1">
                  <a:lumMod val="75000"/>
                </a:schemeClr>
              </a:solidFill>
              <a:sym typeface="+mn-ea"/>
            </a:endParaRPr>
          </a:p>
          <a:p>
            <a:pPr indent="0">
              <a:lnSpc>
                <a:spcPct val="150000"/>
              </a:lnSpc>
              <a:buClr>
                <a:srgbClr val="5B9BD5"/>
              </a:buClr>
              <a:buFont typeface="Arial" panose="020B0604020202020204" pitchFamily="34" charset="0"/>
              <a:buNone/>
            </a:pPr>
            <a:r>
              <a:rPr lang="zh-CN" altLang="en-US" sz="2000">
                <a:solidFill>
                  <a:schemeClr val="accent1">
                    <a:lumMod val="75000"/>
                  </a:schemeClr>
                </a:solidFill>
                <a:sym typeface="+mn-ea"/>
              </a:rPr>
              <a:t>          （</a:t>
            </a:r>
            <a:r>
              <a:rPr lang="en-US" altLang="zh-CN" sz="2000">
                <a:solidFill>
                  <a:schemeClr val="accent1">
                    <a:lumMod val="75000"/>
                  </a:schemeClr>
                </a:solidFill>
                <a:sym typeface="+mn-ea"/>
              </a:rPr>
              <a:t>3</a:t>
            </a:r>
            <a:r>
              <a:rPr lang="zh-CN" altLang="en-US" sz="2000">
                <a:solidFill>
                  <a:schemeClr val="accent1">
                    <a:lumMod val="75000"/>
                  </a:schemeClr>
                </a:solidFill>
                <a:sym typeface="+mn-ea"/>
              </a:rPr>
              <a:t>）可以找到大量的交通流量数据帮助我们训练模型，如滴滴、百度地图等公司能提供大量的数据集供使用。</a:t>
            </a:r>
            <a:endParaRPr lang="zh-CN" altLang="en-US" sz="2000">
              <a:solidFill>
                <a:schemeClr val="accent1">
                  <a:lumMod val="75000"/>
                </a:schemeClr>
              </a:solidFill>
              <a:sym typeface="+mn-ea"/>
            </a:endParaRPr>
          </a:p>
          <a:p>
            <a:pPr marL="342900" indent="-342900">
              <a:lnSpc>
                <a:spcPct val="150000"/>
              </a:lnSpc>
              <a:buClr>
                <a:srgbClr val="5B9BD5"/>
              </a:buClr>
              <a:buFont typeface="Arial" panose="020B0604020202020204" pitchFamily="34" charset="0"/>
              <a:buChar char="•"/>
            </a:pPr>
            <a:r>
              <a:rPr lang="zh-CN" altLang="en-US" sz="2000">
                <a:solidFill>
                  <a:schemeClr val="accent1">
                    <a:lumMod val="75000"/>
                  </a:schemeClr>
                </a:solidFill>
                <a:sym typeface="+mn-ea"/>
              </a:rPr>
              <a:t>使用深度学习的优点：</a:t>
            </a:r>
            <a:endParaRPr lang="zh-CN" altLang="en-US" sz="2000">
              <a:solidFill>
                <a:schemeClr val="accent1">
                  <a:lumMod val="75000"/>
                </a:schemeClr>
              </a:solidFill>
              <a:sym typeface="+mn-ea"/>
            </a:endParaRPr>
          </a:p>
          <a:p>
            <a:pPr indent="0">
              <a:lnSpc>
                <a:spcPct val="150000"/>
              </a:lnSpc>
              <a:buClr>
                <a:srgbClr val="5B9BD5"/>
              </a:buClr>
              <a:buFont typeface="Arial" panose="020B0604020202020204" pitchFamily="34" charset="0"/>
              <a:buNone/>
            </a:pPr>
            <a:r>
              <a:rPr lang="zh-CN" altLang="en-US" sz="2000">
                <a:solidFill>
                  <a:schemeClr val="accent1">
                    <a:lumMod val="75000"/>
                  </a:schemeClr>
                </a:solidFill>
                <a:sym typeface="+mn-ea"/>
              </a:rPr>
              <a:t>           （</a:t>
            </a:r>
            <a:r>
              <a:rPr lang="en-US" altLang="zh-CN" sz="2000">
                <a:solidFill>
                  <a:schemeClr val="accent1">
                    <a:lumMod val="75000"/>
                  </a:schemeClr>
                </a:solidFill>
                <a:sym typeface="+mn-ea"/>
              </a:rPr>
              <a:t>1</a:t>
            </a:r>
            <a:r>
              <a:rPr lang="zh-CN" altLang="en-US" sz="2000">
                <a:solidFill>
                  <a:schemeClr val="accent1">
                    <a:lumMod val="75000"/>
                  </a:schemeClr>
                </a:solidFill>
                <a:sym typeface="+mn-ea"/>
              </a:rPr>
              <a:t>）深度学习的在线计算很快</a:t>
            </a:r>
            <a:r>
              <a:rPr lang="en-US" altLang="zh-CN" sz="2000">
                <a:solidFill>
                  <a:schemeClr val="accent1">
                    <a:lumMod val="75000"/>
                  </a:schemeClr>
                </a:solidFill>
                <a:sym typeface="+mn-ea"/>
              </a:rPr>
              <a:t>(</a:t>
            </a:r>
            <a:r>
              <a:rPr lang="zh-CN" altLang="en-US" sz="2000">
                <a:solidFill>
                  <a:schemeClr val="accent1">
                    <a:lumMod val="75000"/>
                  </a:schemeClr>
                </a:solidFill>
                <a:sym typeface="+mn-ea"/>
              </a:rPr>
              <a:t>训练慢</a:t>
            </a:r>
            <a:r>
              <a:rPr lang="en-US" altLang="zh-CN" sz="2000">
                <a:solidFill>
                  <a:schemeClr val="accent1">
                    <a:lumMod val="75000"/>
                  </a:schemeClr>
                </a:solidFill>
                <a:sym typeface="+mn-ea"/>
              </a:rPr>
              <a:t>)</a:t>
            </a:r>
            <a:r>
              <a:rPr lang="zh-CN" altLang="en-US" sz="2000">
                <a:solidFill>
                  <a:schemeClr val="accent1">
                    <a:lumMod val="75000"/>
                  </a:schemeClr>
                </a:solidFill>
                <a:sym typeface="+mn-ea"/>
              </a:rPr>
              <a:t>，使用训练好的模型，能快速的计算出预测结果。</a:t>
            </a:r>
            <a:endParaRPr lang="zh-CN" altLang="en-US" sz="2000">
              <a:solidFill>
                <a:schemeClr val="accent1">
                  <a:lumMod val="75000"/>
                </a:schemeClr>
              </a:solidFill>
              <a:sym typeface="+mn-ea"/>
            </a:endParaRPr>
          </a:p>
          <a:p>
            <a:pPr indent="0">
              <a:lnSpc>
                <a:spcPct val="150000"/>
              </a:lnSpc>
              <a:buClr>
                <a:srgbClr val="5B9BD5"/>
              </a:buClr>
              <a:buFont typeface="Arial" panose="020B0604020202020204" pitchFamily="34" charset="0"/>
              <a:buNone/>
            </a:pPr>
            <a:r>
              <a:rPr lang="zh-CN" altLang="en-US" sz="2000">
                <a:solidFill>
                  <a:schemeClr val="accent1">
                    <a:lumMod val="75000"/>
                  </a:schemeClr>
                </a:solidFill>
                <a:sym typeface="+mn-ea"/>
              </a:rPr>
              <a:t>           （</a:t>
            </a:r>
            <a:r>
              <a:rPr lang="en-US" altLang="zh-CN" sz="2000">
                <a:solidFill>
                  <a:schemeClr val="accent1">
                    <a:lumMod val="75000"/>
                  </a:schemeClr>
                </a:solidFill>
                <a:sym typeface="+mn-ea"/>
              </a:rPr>
              <a:t>2</a:t>
            </a:r>
            <a:r>
              <a:rPr lang="zh-CN" altLang="en-US" sz="2000">
                <a:solidFill>
                  <a:schemeClr val="accent1">
                    <a:lumMod val="75000"/>
                  </a:schemeClr>
                </a:solidFill>
                <a:sym typeface="+mn-ea"/>
              </a:rPr>
              <a:t>）当数据量和数据尺度比较大时，一般的模型是很难对整个城市进行建模的，而深度学习非常适合处理大数量的数据。</a:t>
            </a:r>
            <a:endParaRPr lang="zh-CN" altLang="en-US" sz="2000">
              <a:solidFill>
                <a:schemeClr val="accent1">
                  <a:lumMod val="75000"/>
                </a:schemeClr>
              </a:solidFill>
              <a:sym typeface="+mn-ea"/>
            </a:endParaRPr>
          </a:p>
          <a:p>
            <a:pPr marL="342900" indent="-342900">
              <a:lnSpc>
                <a:spcPct val="150000"/>
              </a:lnSpc>
              <a:buClr>
                <a:srgbClr val="5B9BD5"/>
              </a:buClr>
              <a:buFont typeface="Arial" panose="020B0604020202020204" pitchFamily="34" charset="0"/>
              <a:buChar char="•"/>
            </a:pPr>
            <a:endParaRPr lang="zh-CN" altLang="en-US"/>
          </a:p>
        </p:txBody>
      </p:sp>
      <p:sp>
        <p:nvSpPr>
          <p:cNvPr id="3" name="文本占位符 2"/>
          <p:cNvSpPr txBox="1"/>
          <p:nvPr/>
        </p:nvSpPr>
        <p:spPr>
          <a:xfrm>
            <a:off x="1192530" y="292735"/>
            <a:ext cx="4198620" cy="425450"/>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3200" b="0" dirty="0" smtClean="0">
                <a:solidFill>
                  <a:srgbClr val="005188"/>
                </a:solidFill>
                <a:latin typeface="+mn-lt"/>
                <a:ea typeface="+mn-ea"/>
                <a:cs typeface="+mn-ea"/>
                <a:sym typeface="+mn-lt"/>
              </a:rPr>
              <a:t>2.</a:t>
            </a:r>
            <a:r>
              <a:rPr lang="zh-CN" altLang="en-US" sz="3200" b="0" dirty="0" smtClean="0">
                <a:solidFill>
                  <a:srgbClr val="005188"/>
                </a:solidFill>
                <a:latin typeface="+mn-lt"/>
                <a:ea typeface="+mn-ea"/>
                <a:cs typeface="+mn-ea"/>
                <a:sym typeface="+mn-lt"/>
              </a:rPr>
              <a:t>模型设想 </a:t>
            </a:r>
            <a:r>
              <a:rPr lang="en-US" altLang="zh-CN" sz="3200" b="0" dirty="0" smtClean="0">
                <a:solidFill>
                  <a:srgbClr val="005188"/>
                </a:solidFill>
                <a:latin typeface="+mn-lt"/>
                <a:ea typeface="+mn-ea"/>
                <a:cs typeface="+mn-ea"/>
                <a:sym typeface="+mn-lt"/>
              </a:rPr>
              <a:t>— </a:t>
            </a:r>
            <a:r>
              <a:rPr lang="zh-CN" altLang="en-US" sz="3200" b="0" dirty="0" smtClean="0">
                <a:solidFill>
                  <a:srgbClr val="005188"/>
                </a:solidFill>
                <a:latin typeface="+mn-lt"/>
                <a:ea typeface="+mn-ea"/>
                <a:cs typeface="+mn-ea"/>
                <a:sym typeface="+mn-lt"/>
              </a:rPr>
              <a:t>设想</a:t>
            </a:r>
            <a:r>
              <a:rPr lang="en-US" altLang="zh-CN" sz="3200" b="0" dirty="0" smtClean="0">
                <a:solidFill>
                  <a:srgbClr val="005188"/>
                </a:solidFill>
                <a:latin typeface="+mn-lt"/>
                <a:ea typeface="+mn-ea"/>
                <a:cs typeface="+mn-ea"/>
                <a:sym typeface="+mn-lt"/>
              </a:rPr>
              <a:t> </a:t>
            </a:r>
            <a:endParaRPr lang="en-US" altLang="zh-CN" sz="3200" b="0" dirty="0" smtClean="0">
              <a:solidFill>
                <a:srgbClr val="005188"/>
              </a:solidFill>
              <a:latin typeface="+mn-lt"/>
              <a:ea typeface="+mn-ea"/>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p14:dur="9"/>
    </mc:Choice>
    <mc:Fallback>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2"/>
          <p:cNvSpPr txBox="1"/>
          <p:nvPr/>
        </p:nvSpPr>
        <p:spPr>
          <a:xfrm>
            <a:off x="1192479" y="292682"/>
            <a:ext cx="2737705" cy="425183"/>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zh-CN" altLang="en-US" sz="3200" b="0" dirty="0" smtClean="0">
              <a:solidFill>
                <a:srgbClr val="005188"/>
              </a:solidFill>
              <a:latin typeface="+mn-lt"/>
              <a:ea typeface="+mn-ea"/>
              <a:cs typeface="+mn-ea"/>
              <a:sym typeface="+mn-lt"/>
            </a:endParaRPr>
          </a:p>
        </p:txBody>
      </p:sp>
      <p:sp>
        <p:nvSpPr>
          <p:cNvPr id="19" name="文本框 18"/>
          <p:cNvSpPr txBox="1"/>
          <p:nvPr/>
        </p:nvSpPr>
        <p:spPr>
          <a:xfrm>
            <a:off x="747395" y="801370"/>
            <a:ext cx="10991215" cy="2399665"/>
          </a:xfrm>
          <a:prstGeom prst="rect">
            <a:avLst/>
          </a:prstGeom>
          <a:noFill/>
        </p:spPr>
        <p:txBody>
          <a:bodyPr wrap="square" rtlCol="0">
            <a:spAutoFit/>
          </a:bodyPr>
          <a:p>
            <a:pPr marL="342900" indent="-342900">
              <a:lnSpc>
                <a:spcPct val="150000"/>
              </a:lnSpc>
              <a:buClr>
                <a:srgbClr val="5B9BD5"/>
              </a:buClr>
              <a:buFont typeface="Arial" panose="020B0604020202020204" pitchFamily="34" charset="0"/>
              <a:buChar char="•"/>
            </a:pPr>
            <a:r>
              <a:rPr lang="zh-CN" altLang="en-US" sz="2000">
                <a:solidFill>
                  <a:schemeClr val="accent1">
                    <a:lumMod val="75000"/>
                  </a:schemeClr>
                </a:solidFill>
                <a:sym typeface="+mn-ea"/>
              </a:rPr>
              <a:t>上面部分说明了深度学习和时空数据结合的可行性。</a:t>
            </a:r>
            <a:endParaRPr lang="zh-CN" altLang="en-US" sz="2000">
              <a:solidFill>
                <a:schemeClr val="accent1">
                  <a:lumMod val="75000"/>
                </a:schemeClr>
              </a:solidFill>
              <a:sym typeface="+mn-ea"/>
            </a:endParaRPr>
          </a:p>
          <a:p>
            <a:pPr marL="342900" indent="-342900">
              <a:lnSpc>
                <a:spcPct val="150000"/>
              </a:lnSpc>
              <a:buClr>
                <a:srgbClr val="5B9BD5"/>
              </a:buClr>
              <a:buFont typeface="Arial" panose="020B0604020202020204" pitchFamily="34" charset="0"/>
              <a:buChar char="•"/>
            </a:pPr>
            <a:r>
              <a:rPr lang="zh-CN" altLang="en-US" sz="2000">
                <a:solidFill>
                  <a:schemeClr val="accent1">
                    <a:lumMod val="75000"/>
                  </a:schemeClr>
                </a:solidFill>
                <a:sym typeface="+mn-ea"/>
              </a:rPr>
              <a:t>接下来分析该如何进行结合：</a:t>
            </a:r>
            <a:endParaRPr lang="zh-CN" altLang="en-US" sz="2000">
              <a:solidFill>
                <a:schemeClr val="accent1">
                  <a:lumMod val="75000"/>
                </a:schemeClr>
              </a:solidFill>
              <a:sym typeface="+mn-ea"/>
            </a:endParaRPr>
          </a:p>
          <a:p>
            <a:pPr indent="0">
              <a:lnSpc>
                <a:spcPct val="150000"/>
              </a:lnSpc>
              <a:buClr>
                <a:srgbClr val="5B9BD5"/>
              </a:buClr>
              <a:buFont typeface="Arial" panose="020B0604020202020204" pitchFamily="34" charset="0"/>
              <a:buNone/>
            </a:pPr>
            <a:r>
              <a:rPr lang="zh-CN" altLang="en-US" sz="2000">
                <a:solidFill>
                  <a:schemeClr val="accent1">
                    <a:lumMod val="75000"/>
                  </a:schemeClr>
                </a:solidFill>
                <a:sym typeface="+mn-ea"/>
              </a:rPr>
              <a:t>               （</a:t>
            </a:r>
            <a:r>
              <a:rPr lang="en-US" altLang="zh-CN" sz="2000">
                <a:solidFill>
                  <a:schemeClr val="accent1">
                    <a:lumMod val="75000"/>
                  </a:schemeClr>
                </a:solidFill>
                <a:sym typeface="+mn-ea"/>
              </a:rPr>
              <a:t>1</a:t>
            </a:r>
            <a:r>
              <a:rPr lang="zh-CN" altLang="en-US" sz="2000">
                <a:solidFill>
                  <a:schemeClr val="accent1">
                    <a:lumMod val="75000"/>
                  </a:schemeClr>
                </a:solidFill>
                <a:sym typeface="+mn-ea"/>
              </a:rPr>
              <a:t>）我们可以使用卷积神经网络获取空间相关性，捕捉空间特征。</a:t>
            </a:r>
            <a:endParaRPr lang="zh-CN" altLang="en-US" sz="2000">
              <a:solidFill>
                <a:schemeClr val="accent1">
                  <a:lumMod val="75000"/>
                </a:schemeClr>
              </a:solidFill>
              <a:sym typeface="+mn-ea"/>
            </a:endParaRPr>
          </a:p>
          <a:p>
            <a:pPr indent="0">
              <a:lnSpc>
                <a:spcPct val="150000"/>
              </a:lnSpc>
              <a:buClr>
                <a:srgbClr val="5B9BD5"/>
              </a:buClr>
              <a:buFont typeface="Arial" panose="020B0604020202020204" pitchFamily="34" charset="0"/>
              <a:buNone/>
            </a:pPr>
            <a:r>
              <a:rPr lang="en-US" altLang="zh-CN" sz="2000">
                <a:solidFill>
                  <a:schemeClr val="accent1">
                    <a:lumMod val="75000"/>
                  </a:schemeClr>
                </a:solidFill>
                <a:sym typeface="+mn-ea"/>
              </a:rPr>
              <a:t>               </a:t>
            </a:r>
            <a:r>
              <a:rPr lang="zh-CN" altLang="en-US" sz="2000">
                <a:solidFill>
                  <a:schemeClr val="accent1">
                    <a:lumMod val="75000"/>
                  </a:schemeClr>
                </a:solidFill>
                <a:sym typeface="+mn-ea"/>
              </a:rPr>
              <a:t>（</a:t>
            </a:r>
            <a:r>
              <a:rPr lang="en-US" altLang="zh-CN" sz="2000">
                <a:solidFill>
                  <a:schemeClr val="accent1">
                    <a:lumMod val="75000"/>
                  </a:schemeClr>
                </a:solidFill>
                <a:sym typeface="+mn-ea"/>
              </a:rPr>
              <a:t>2</a:t>
            </a:r>
            <a:r>
              <a:rPr lang="zh-CN" altLang="en-US" sz="2000">
                <a:solidFill>
                  <a:schemeClr val="accent1">
                    <a:lumMod val="75000"/>
                  </a:schemeClr>
                </a:solidFill>
                <a:sym typeface="+mn-ea"/>
              </a:rPr>
              <a:t>）使用</a:t>
            </a:r>
            <a:r>
              <a:rPr lang="en-US" altLang="zh-CN" sz="2000">
                <a:solidFill>
                  <a:schemeClr val="accent1">
                    <a:lumMod val="75000"/>
                  </a:schemeClr>
                </a:solidFill>
                <a:sym typeface="+mn-ea"/>
              </a:rPr>
              <a:t>RNN/LSTM</a:t>
            </a:r>
            <a:r>
              <a:rPr lang="zh-CN" altLang="en-US" sz="2000">
                <a:solidFill>
                  <a:schemeClr val="accent1">
                    <a:lumMod val="75000"/>
                  </a:schemeClr>
                </a:solidFill>
                <a:sym typeface="+mn-ea"/>
              </a:rPr>
              <a:t>去捕捉时间相关性。</a:t>
            </a:r>
            <a:endParaRPr lang="zh-CN" altLang="en-US" sz="2000">
              <a:solidFill>
                <a:schemeClr val="accent1">
                  <a:lumMod val="75000"/>
                </a:schemeClr>
              </a:solidFill>
              <a:sym typeface="+mn-ea"/>
            </a:endParaRPr>
          </a:p>
          <a:p>
            <a:pPr indent="0">
              <a:lnSpc>
                <a:spcPct val="150000"/>
              </a:lnSpc>
              <a:buClr>
                <a:srgbClr val="5B9BD5"/>
              </a:buClr>
              <a:buFont typeface="Arial" panose="020B0604020202020204" pitchFamily="34" charset="0"/>
              <a:buNone/>
            </a:pPr>
            <a:r>
              <a:rPr lang="zh-CN" altLang="en-US" sz="2000">
                <a:solidFill>
                  <a:schemeClr val="accent1">
                    <a:lumMod val="75000"/>
                  </a:schemeClr>
                </a:solidFill>
                <a:sym typeface="+mn-ea"/>
              </a:rPr>
              <a:t>       以上是根据模型的特性提出的初步设想。</a:t>
            </a:r>
            <a:endParaRPr lang="zh-CN" altLang="en-US" sz="2000">
              <a:solidFill>
                <a:schemeClr val="accent1">
                  <a:lumMod val="75000"/>
                </a:schemeClr>
              </a:solidFill>
              <a:sym typeface="+mn-ea"/>
            </a:endParaRPr>
          </a:p>
        </p:txBody>
      </p:sp>
      <p:sp>
        <p:nvSpPr>
          <p:cNvPr id="3" name="文本占位符 2"/>
          <p:cNvSpPr txBox="1"/>
          <p:nvPr/>
        </p:nvSpPr>
        <p:spPr>
          <a:xfrm>
            <a:off x="1192530" y="292735"/>
            <a:ext cx="4985385" cy="425450"/>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3200" b="0" dirty="0" smtClean="0">
                <a:solidFill>
                  <a:srgbClr val="005188"/>
                </a:solidFill>
                <a:latin typeface="+mn-lt"/>
                <a:ea typeface="+mn-ea"/>
                <a:cs typeface="+mn-ea"/>
                <a:sym typeface="+mn-lt"/>
              </a:rPr>
              <a:t>2.</a:t>
            </a:r>
            <a:r>
              <a:rPr lang="zh-CN" altLang="en-US" sz="3200" b="0" dirty="0" smtClean="0">
                <a:solidFill>
                  <a:srgbClr val="005188"/>
                </a:solidFill>
                <a:latin typeface="+mn-lt"/>
                <a:ea typeface="+mn-ea"/>
                <a:cs typeface="+mn-ea"/>
                <a:sym typeface="+mn-lt"/>
              </a:rPr>
              <a:t>模型设想 </a:t>
            </a:r>
            <a:r>
              <a:rPr lang="en-US" altLang="zh-CN" sz="3200" b="0" dirty="0" smtClean="0">
                <a:solidFill>
                  <a:srgbClr val="005188"/>
                </a:solidFill>
                <a:latin typeface="+mn-lt"/>
                <a:ea typeface="+mn-ea"/>
                <a:cs typeface="+mn-ea"/>
                <a:sym typeface="+mn-lt"/>
              </a:rPr>
              <a:t>— </a:t>
            </a:r>
            <a:r>
              <a:rPr lang="zh-CN" altLang="en-US" sz="3200" b="0" dirty="0" smtClean="0">
                <a:solidFill>
                  <a:srgbClr val="005188"/>
                </a:solidFill>
                <a:latin typeface="+mn-lt"/>
                <a:ea typeface="+mn-ea"/>
                <a:cs typeface="+mn-ea"/>
                <a:sym typeface="+mn-lt"/>
              </a:rPr>
              <a:t>初步模型</a:t>
            </a:r>
            <a:r>
              <a:rPr lang="en-US" altLang="zh-CN" sz="3200" b="0" dirty="0" smtClean="0">
                <a:solidFill>
                  <a:srgbClr val="005188"/>
                </a:solidFill>
                <a:latin typeface="+mn-lt"/>
                <a:ea typeface="+mn-ea"/>
                <a:cs typeface="+mn-ea"/>
                <a:sym typeface="+mn-lt"/>
              </a:rPr>
              <a:t> </a:t>
            </a:r>
            <a:endParaRPr lang="en-US" altLang="zh-CN" sz="3200" b="0" dirty="0" smtClean="0">
              <a:solidFill>
                <a:srgbClr val="005188"/>
              </a:solidFill>
              <a:latin typeface="+mn-lt"/>
              <a:ea typeface="+mn-ea"/>
              <a:cs typeface="+mn-ea"/>
              <a:sym typeface="+mn-lt"/>
            </a:endParaRPr>
          </a:p>
        </p:txBody>
      </p:sp>
      <p:pic>
        <p:nvPicPr>
          <p:cNvPr id="5" name="图片 4"/>
          <p:cNvPicPr>
            <a:picLocks noChangeAspect="1"/>
          </p:cNvPicPr>
          <p:nvPr/>
        </p:nvPicPr>
        <p:blipFill>
          <a:blip r:embed="rId1"/>
          <a:stretch>
            <a:fillRect/>
          </a:stretch>
        </p:blipFill>
        <p:spPr>
          <a:xfrm>
            <a:off x="6784340" y="3387090"/>
            <a:ext cx="4249420" cy="2921635"/>
          </a:xfrm>
          <a:prstGeom prst="rect">
            <a:avLst/>
          </a:prstGeom>
        </p:spPr>
      </p:pic>
      <p:pic>
        <p:nvPicPr>
          <p:cNvPr id="6" name="图片 5"/>
          <p:cNvPicPr>
            <a:picLocks noChangeAspect="1"/>
          </p:cNvPicPr>
          <p:nvPr/>
        </p:nvPicPr>
        <p:blipFill>
          <a:blip r:embed="rId2"/>
          <a:stretch>
            <a:fillRect/>
          </a:stretch>
        </p:blipFill>
        <p:spPr>
          <a:xfrm>
            <a:off x="1044575" y="3352165"/>
            <a:ext cx="4346575" cy="299148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9"/>
    </mc:Choice>
    <mc:Fallback>
      <p:transition/>
    </mc:Fallback>
  </mc:AlternateContent>
  <p:timing>
    <p:tnLst>
      <p:par>
        <p:cTn id="1" dur="indefinite" restart="never" nodeType="tmRoot"/>
      </p:par>
    </p:tnLst>
  </p:timing>
</p:sld>
</file>

<file path=ppt/tags/tag1.xml><?xml version="1.0" encoding="utf-8"?>
<p:tagLst xmlns:p="http://schemas.openxmlformats.org/presentationml/2006/main">
  <p:tag name="PA" val="v3.0.0"/>
</p:tagLst>
</file>

<file path=ppt/tags/tag2.xml><?xml version="1.0" encoding="utf-8"?>
<p:tagLst xmlns:p="http://schemas.openxmlformats.org/presentationml/2006/main">
  <p:tag name="PA" val="v3.0.0"/>
</p:tagLst>
</file>

<file path=ppt/tags/tag3.xml><?xml version="1.0" encoding="utf-8"?>
<p:tagLst xmlns:p="http://schemas.openxmlformats.org/presentationml/2006/main">
  <p:tag name="PA" val="v3.0.0"/>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16048</Words>
  <Application>WPS 演示</Application>
  <PresentationFormat>宽屏</PresentationFormat>
  <Paragraphs>634</Paragraphs>
  <Slides>57</Slides>
  <Notes>0</Notes>
  <HiddenSlides>0</HiddenSlides>
  <MMClips>0</MMClips>
  <ScaleCrop>false</ScaleCrop>
  <HeadingPairs>
    <vt:vector size="8" baseType="variant">
      <vt:variant>
        <vt:lpstr>已用的字体</vt:lpstr>
      </vt:variant>
      <vt:variant>
        <vt:i4>7</vt:i4>
      </vt:variant>
      <vt:variant>
        <vt:lpstr>主题</vt:lpstr>
      </vt:variant>
      <vt:variant>
        <vt:i4>1</vt:i4>
      </vt:variant>
      <vt:variant>
        <vt:lpstr>嵌入 OLE 服务器</vt:lpstr>
      </vt:variant>
      <vt:variant>
        <vt:i4>3</vt:i4>
      </vt:variant>
      <vt:variant>
        <vt:lpstr>幻灯片标题</vt:lpstr>
      </vt:variant>
      <vt:variant>
        <vt:i4>57</vt:i4>
      </vt:variant>
    </vt:vector>
  </HeadingPairs>
  <TitlesOfParts>
    <vt:vector size="68" baseType="lpstr">
      <vt:lpstr>Arial</vt:lpstr>
      <vt:lpstr>宋体</vt:lpstr>
      <vt:lpstr>Wingdings</vt:lpstr>
      <vt:lpstr>微软雅黑</vt:lpstr>
      <vt:lpstr>Calibri</vt:lpstr>
      <vt:lpstr>Arial Unicode MS</vt:lpstr>
      <vt:lpstr>Calibri Light</vt:lpstr>
      <vt:lpstr>Office 主题</vt:lpstr>
      <vt:lpstr>Equation.KSEE3</vt:lpstr>
      <vt:lpstr>Equation.KSEE3</vt:lpstr>
      <vt:lpstr>Equation.KSEE3</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补充点 — ResNet模型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/佑拐角-</cp:lastModifiedBy>
  <cp:revision>102</cp:revision>
  <dcterms:created xsi:type="dcterms:W3CDTF">2015-05-05T08:02:00Z</dcterms:created>
  <dcterms:modified xsi:type="dcterms:W3CDTF">2018-04-06T13:41:51Z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2052-10.1.0.7223</vt:lpwstr>
  </property>
</Properties>
</file>